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50" r:id="rId2"/>
    <p:sldId id="1488" r:id="rId3"/>
    <p:sldId id="1452" r:id="rId4"/>
    <p:sldId id="1453" r:id="rId5"/>
    <p:sldId id="1454" r:id="rId6"/>
    <p:sldId id="1455" r:id="rId7"/>
    <p:sldId id="1456" r:id="rId8"/>
    <p:sldId id="1457" r:id="rId9"/>
    <p:sldId id="1459" r:id="rId10"/>
    <p:sldId id="1460" r:id="rId11"/>
    <p:sldId id="1462" r:id="rId12"/>
    <p:sldId id="1463" r:id="rId13"/>
    <p:sldId id="1464" r:id="rId14"/>
    <p:sldId id="1465" r:id="rId15"/>
    <p:sldId id="1466" r:id="rId16"/>
    <p:sldId id="1467" r:id="rId17"/>
    <p:sldId id="1468" r:id="rId18"/>
    <p:sldId id="1469" r:id="rId19"/>
    <p:sldId id="1470" r:id="rId20"/>
    <p:sldId id="1471" r:id="rId21"/>
    <p:sldId id="1472" r:id="rId22"/>
    <p:sldId id="1473" r:id="rId23"/>
    <p:sldId id="1474" r:id="rId24"/>
    <p:sldId id="1475" r:id="rId25"/>
    <p:sldId id="1476" r:id="rId26"/>
    <p:sldId id="1477" r:id="rId27"/>
    <p:sldId id="1478" r:id="rId28"/>
    <p:sldId id="1479" r:id="rId29"/>
    <p:sldId id="1480" r:id="rId30"/>
    <p:sldId id="1481" r:id="rId31"/>
    <p:sldId id="1482" r:id="rId32"/>
    <p:sldId id="1483" r:id="rId33"/>
    <p:sldId id="1484" r:id="rId34"/>
    <p:sldId id="1485" r:id="rId35"/>
    <p:sldId id="1486" r:id="rId36"/>
    <p:sldId id="1527" r:id="rId37"/>
    <p:sldId id="1495" r:id="rId38"/>
    <p:sldId id="1524" r:id="rId39"/>
    <p:sldId id="2014" r:id="rId40"/>
    <p:sldId id="2015" r:id="rId41"/>
    <p:sldId id="1498" r:id="rId42"/>
    <p:sldId id="1501" r:id="rId43"/>
    <p:sldId id="1502" r:id="rId44"/>
    <p:sldId id="1526" r:id="rId45"/>
    <p:sldId id="1505" r:id="rId46"/>
    <p:sldId id="2136" r:id="rId47"/>
    <p:sldId id="1506" r:id="rId48"/>
    <p:sldId id="2137" r:id="rId49"/>
    <p:sldId id="2138" r:id="rId50"/>
    <p:sldId id="1512" r:id="rId51"/>
    <p:sldId id="1513" r:id="rId52"/>
    <p:sldId id="1530" r:id="rId53"/>
    <p:sldId id="1517" r:id="rId54"/>
    <p:sldId id="2013" r:id="rId5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0000CC"/>
    <a:srgbClr val="CC0099"/>
    <a:srgbClr val="660066"/>
    <a:srgbClr val="006600"/>
    <a:srgbClr val="CCCCFF"/>
    <a:srgbClr val="FFFFFF"/>
    <a:srgbClr val="00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 autoAdjust="0"/>
    <p:restoredTop sz="95411" autoAdjust="0"/>
  </p:normalViewPr>
  <p:slideViewPr>
    <p:cSldViewPr>
      <p:cViewPr varScale="1">
        <p:scale>
          <a:sx n="101" d="100"/>
          <a:sy n="101" d="100"/>
        </p:scale>
        <p:origin x="152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25" d="100"/>
          <a:sy n="125" d="100"/>
        </p:scale>
        <p:origin x="1266" y="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797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Probabilistic risk analysis with hardly any data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Society for Risk Analysis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13055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err="1"/>
              <a:t>Ferson</a:t>
            </a:r>
            <a:r>
              <a:rPr lang="en-US" dirty="0"/>
              <a:t>, Applied Biomathematics </a:t>
            </a:r>
            <a:r>
              <a:rPr lang="en-US" dirty="0">
                <a:sym typeface="Symbol"/>
              </a:rPr>
              <a:t> 2015</a:t>
            </a:r>
            <a:endParaRPr lang="en-US" dirty="0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anose="02020603050405020304" pitchFamily="18" charset="0"/>
              </a:defRPr>
            </a:lvl1pPr>
          </a:lstStyle>
          <a:p>
            <a:fld id="{E61E4EDE-49BF-4CEF-AEC5-5518B68922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38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4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63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67FD956E-C3D7-4CEA-A476-A73C374DC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316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9pPr>
          </a:lstStyle>
          <a:p>
            <a:pPr eaLnBrk="1" hangingPunct="1"/>
            <a:fld id="{301ECA9A-5367-4AF3-B692-C763D28584A6}" type="slidenum">
              <a:rPr lang="en-US" altLang="en-US"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5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B0044-1406-40C2-B17A-31F1EBC00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88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EA499-CABD-47E0-A691-EE60B79309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64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53C9C-B671-4D01-8EDC-3E457222A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61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E1038C-05CE-4200-B99A-ABB77FF107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24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85111B-785A-4F9B-90BC-77C9C654FA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42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3D00CA-92BD-40D1-B275-5A5BEFCAF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68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217CA8-5146-43C5-9D09-E857E4EC03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40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1398FB-C667-4843-9168-26A1B05AC9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6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0B753B-9F31-48CA-AA73-3A96751DFE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14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47E8F8-55DC-43BF-AB20-CFF84813AF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86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7FD9CE-563E-49FD-BA5C-2896479E5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00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7DE638-47D9-4A60-8E66-88C377A42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42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FCBE1-6A01-4AB4-8CB8-43D384BF7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11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81779C1C-BA49-4EDC-B166-09AEA7C97D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cloud.r-project.org/bin/windows/base/R-4.1.2-win.ex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9382125" cy="1135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05220"/>
            <a:ext cx="9144000" cy="114300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b="1" dirty="0"/>
              <a:t>Installing and getting started with R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9087" y="556571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Scott </a:t>
            </a:r>
            <a:r>
              <a:rPr lang="en-US" altLang="en-US" sz="2400" dirty="0" err="1"/>
              <a:t>Ferson</a:t>
            </a:r>
            <a:r>
              <a:rPr lang="en-US" altLang="en-US" sz="2400" dirty="0"/>
              <a:t>, School of Engineering, University of Liverpool, UK</a:t>
            </a:r>
            <a:endParaRPr lang="en-US" altLang="en-US" sz="2000" dirty="0"/>
          </a:p>
        </p:txBody>
      </p:sp>
      <p:pic>
        <p:nvPicPr>
          <p:cNvPr id="51205" name="Picture 5" descr="sralogo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6096000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7094651" y="6164705"/>
            <a:ext cx="15969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CCCCFF"/>
                </a:solidFill>
                <a:latin typeface="Arial" panose="020B0604020202020204" pitchFamily="34" charset="0"/>
              </a:rPr>
              <a:t>© 2019 Scott Ferson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1972" y="6080889"/>
            <a:ext cx="4516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+mn-lt"/>
              </a:rPr>
              <a:t>Society for Risk Analysis Annual Meeting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Choose several installation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pretty safely accept all the defaults</a:t>
            </a:r>
          </a:p>
          <a:p>
            <a:pPr lvl="8"/>
            <a:endParaRPr lang="en-US" dirty="0"/>
          </a:p>
          <a:p>
            <a:r>
              <a:rPr lang="en-US" dirty="0"/>
              <a:t>Click on any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Okay</a:t>
            </a:r>
            <a:r>
              <a:rPr lang="en-US" dirty="0"/>
              <a:t>,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or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en-US" dirty="0"/>
              <a:t> buttons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invoke R, open the Start menu and select it from the Recently Added list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2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F60312-B638-4FD8-A8F3-345D93E6DA21}"/>
              </a:ext>
            </a:extLst>
          </p:cNvPr>
          <p:cNvGrpSpPr/>
          <p:nvPr/>
        </p:nvGrpSpPr>
        <p:grpSpPr>
          <a:xfrm>
            <a:off x="0" y="0"/>
            <a:ext cx="9164638" cy="6873875"/>
            <a:chOff x="0" y="0"/>
            <a:chExt cx="9164638" cy="687387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64638" cy="687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D6B9D3-B193-481B-90DE-736FE7BA2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" t="14702" r="52500" b="52615"/>
            <a:stretch/>
          </p:blipFill>
          <p:spPr>
            <a:xfrm>
              <a:off x="60324" y="1035050"/>
              <a:ext cx="5089779" cy="2272223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76200" y="4637782"/>
            <a:ext cx="9220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Inside R, you can enter commands and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Your input is in red; its output is blue</a:t>
            </a:r>
          </a:p>
        </p:txBody>
      </p:sp>
    </p:spTree>
    <p:extLst>
      <p:ext uri="{BB962C8B-B14F-4D97-AF65-F5344CB8AC3E}">
        <p14:creationId xmlns:p14="http://schemas.microsoft.com/office/powerpoint/2010/main" val="15195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0200" y="9906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sym typeface="Symbol" panose="05050102010706020507" pitchFamily="18" charset="2"/>
              </a:rPr>
              <a:t></a:t>
            </a:r>
            <a:r>
              <a:rPr lang="en-US" dirty="0">
                <a:latin typeface="+mn-lt"/>
              </a:rPr>
              <a:t> anything after a hash tag (#) is a comment </a:t>
            </a:r>
          </a:p>
        </p:txBody>
      </p:sp>
    </p:spTree>
    <p:extLst>
      <p:ext uri="{BB962C8B-B14F-4D97-AF65-F5344CB8AC3E}">
        <p14:creationId xmlns:p14="http://schemas.microsoft.com/office/powerpoint/2010/main" val="18605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3276600" y="1524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50800" y="990600"/>
            <a:ext cx="1143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276600" y="22860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9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50800" y="990600"/>
            <a:ext cx="7731125" cy="164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4038600" y="25146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8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50800" y="990600"/>
            <a:ext cx="7754938" cy="97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1970088" y="1855788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4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0800" y="990600"/>
            <a:ext cx="3544888" cy="465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1447800" y="55626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5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0800" y="990600"/>
            <a:ext cx="3575050" cy="5126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>
            <a:off x="1143000" y="6019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0800" y="990600"/>
            <a:ext cx="3524250" cy="4794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2895600" y="5715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0800" y="990600"/>
            <a:ext cx="3563938" cy="4965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auto">
          <a:xfrm>
            <a:off x="1676400" y="5867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981200"/>
            <a:ext cx="8534400" cy="4876800"/>
          </a:xfrm>
        </p:spPr>
        <p:txBody>
          <a:bodyPr/>
          <a:lstStyle/>
          <a:p>
            <a:r>
              <a:rPr lang="en-US" dirty="0"/>
              <a:t>If you’re using Windows, download R from</a:t>
            </a:r>
          </a:p>
          <a:p>
            <a:r>
              <a:rPr lang="en-US" sz="1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https://cloud.r-project.org/bin/windows/base/R-4.1.2-win.exe</a:t>
            </a:r>
            <a:r>
              <a:rPr lang="en-US" sz="2800" dirty="0">
                <a:solidFill>
                  <a:srgbClr val="0000FF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US" dirty="0"/>
              <a:t>Open and run the self-extracting installation file</a:t>
            </a:r>
          </a:p>
          <a:p>
            <a:r>
              <a:rPr lang="en-US" dirty="0"/>
              <a:t>Invoke R from the list of recently added programs on the start menu</a:t>
            </a:r>
          </a:p>
          <a:p>
            <a:endParaRPr lang="en-US" dirty="0"/>
          </a:p>
          <a:p>
            <a:r>
              <a:rPr lang="en-US" dirty="0"/>
              <a:t>You can also navigate to </a:t>
            </a:r>
            <a:r>
              <a:rPr lang="en-US" sz="2800" dirty="0">
                <a:solidFill>
                  <a:srgbClr val="0000FF"/>
                </a:solidFill>
                <a:latin typeface="Arial Narrow" panose="020B0606020202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https://www.r-project.org/</a:t>
            </a:r>
            <a:r>
              <a:rPr lang="en-US" sz="2800" dirty="0"/>
              <a:t> </a:t>
            </a:r>
            <a:r>
              <a:rPr lang="en-US" dirty="0"/>
              <a:t>or just google ‘R’ and follow steps in next 8 slides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C9B7E-1DAA-4439-9B73-0941B6D48910}"/>
              </a:ext>
            </a:extLst>
          </p:cNvPr>
          <p:cNvSpPr/>
          <p:nvPr/>
        </p:nvSpPr>
        <p:spPr>
          <a:xfrm>
            <a:off x="-457200" y="3810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57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0800" y="990600"/>
            <a:ext cx="3533775" cy="4795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AutoShape 3"/>
          <p:cNvSpPr>
            <a:spLocks noChangeArrowheads="1"/>
          </p:cNvSpPr>
          <p:nvPr/>
        </p:nvSpPr>
        <p:spPr bwMode="auto">
          <a:xfrm>
            <a:off x="2647950" y="5715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7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50800" y="990600"/>
            <a:ext cx="3514725" cy="5018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 rot="-1941073">
            <a:off x="3048000" y="5638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9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0800" y="990600"/>
            <a:ext cx="7721600" cy="347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752600" y="4343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6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524000" y="1066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0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50800" y="990600"/>
            <a:ext cx="7797800" cy="3651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3676650" y="4524375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3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50800" y="990600"/>
            <a:ext cx="3546475" cy="3640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50800" y="990600"/>
            <a:ext cx="3765550" cy="4514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 rot="-1705007">
            <a:off x="1143000" y="5334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1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50800" y="990600"/>
            <a:ext cx="3906838" cy="450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auto">
          <a:xfrm rot="-1705007">
            <a:off x="914400" y="5257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2292350" y="1030288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0800" y="990600"/>
            <a:ext cx="7773988" cy="130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1295400" y="2209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40DCAA-0ECA-4057-8285-A122469D5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/>
          <a:stretch/>
        </p:blipFill>
        <p:spPr>
          <a:xfrm>
            <a:off x="0" y="762000"/>
            <a:ext cx="9144000" cy="5581316"/>
          </a:xfrm>
          <a:prstGeom prst="rect">
            <a:avLst/>
          </a:prstGeom>
        </p:spPr>
      </p:pic>
      <p:sp>
        <p:nvSpPr>
          <p:cNvPr id="4102" name="AutoShape 6"/>
          <p:cNvSpPr>
            <a:spLocks noChangeArrowheads="1"/>
          </p:cNvSpPr>
          <p:nvPr/>
        </p:nvSpPr>
        <p:spPr bwMode="auto">
          <a:xfrm rot="19792449">
            <a:off x="5388441" y="1651247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1395413" y="8763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5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0800" y="990600"/>
            <a:ext cx="7724775" cy="2474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4038600" y="3352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800" y="990600"/>
            <a:ext cx="2198688" cy="482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 rot="-2399214">
            <a:off x="1676400" y="5410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990600" y="3200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0800" y="990600"/>
            <a:ext cx="7764463" cy="1660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800" y="3957518"/>
            <a:ext cx="7645400" cy="258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Installing libraries we’ll need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r>
              <a:rPr lang="en-US" dirty="0"/>
              <a:t> /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package(s)…</a:t>
            </a:r>
            <a:r>
              <a:rPr lang="en-US" dirty="0"/>
              <a:t>, select any CRAN mirror, and click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  <a:p>
            <a:pPr lvl="8"/>
            <a:endParaRPr lang="en-US" dirty="0"/>
          </a:p>
          <a:p>
            <a:r>
              <a:rPr lang="en-US" dirty="0"/>
              <a:t>After a pause, a list of packages will pop up</a:t>
            </a:r>
          </a:p>
          <a:p>
            <a:pPr lvl="8"/>
            <a:endParaRPr lang="en-US" dirty="0"/>
          </a:p>
          <a:p>
            <a:r>
              <a:rPr lang="en-US" dirty="0"/>
              <a:t>Select the package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dirty="0"/>
              <a:t>, and click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  <a:p>
            <a:pPr lvl="8"/>
            <a:endParaRPr lang="en-US" dirty="0"/>
          </a:p>
          <a:p>
            <a:r>
              <a:rPr lang="en-US" dirty="0"/>
              <a:t>You may wish to install other packages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21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114800"/>
          </a:xfrm>
        </p:spPr>
        <p:txBody>
          <a:bodyPr/>
          <a:lstStyle/>
          <a:p>
            <a:r>
              <a:rPr lang="en-US" dirty="0"/>
              <a:t>To leave R click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dirty="0"/>
              <a:t> from the main menu or enter the command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quit()</a:t>
            </a:r>
          </a:p>
          <a:p>
            <a:pPr lvl="8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R will ask whether you want to save your work</a:t>
            </a:r>
          </a:p>
          <a:p>
            <a:pPr lvl="8"/>
            <a:endParaRPr lang="en-US" sz="1400" dirty="0"/>
          </a:p>
          <a:p>
            <a:r>
              <a:rPr lang="en-US" dirty="0"/>
              <a:t>If you do, your variables and functions will be available the next time you invoke R</a:t>
            </a:r>
          </a:p>
          <a:p>
            <a:pPr lvl="8"/>
            <a:endParaRPr lang="en-US" sz="1400" dirty="0"/>
          </a:p>
          <a:p>
            <a:r>
              <a:rPr lang="en-US" dirty="0"/>
              <a:t>To erase all variables and functions and start fresh, enter the command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</a:p>
        </p:txBody>
      </p:sp>
    </p:spTree>
    <p:extLst>
      <p:ext uri="{BB962C8B-B14F-4D97-AF65-F5344CB8AC3E}">
        <p14:creationId xmlns:p14="http://schemas.microsoft.com/office/powerpoint/2010/main" val="2755801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143000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24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Install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 Monte Carlo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572000"/>
          </a:xfrm>
        </p:spPr>
        <p:txBody>
          <a:bodyPr/>
          <a:lstStyle/>
          <a:p>
            <a:r>
              <a:rPr lang="en-US" dirty="0"/>
              <a:t>If you left R, invoke it again</a:t>
            </a:r>
          </a:p>
          <a:p>
            <a:pPr lvl="8"/>
            <a:endParaRPr lang="en-US" dirty="0"/>
          </a:p>
          <a:p>
            <a:r>
              <a:rPr lang="en-US" dirty="0"/>
              <a:t>Enter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  <a:r>
              <a:rPr lang="en-US" dirty="0"/>
              <a:t> to clear its memory</a:t>
            </a:r>
          </a:p>
          <a:p>
            <a:pPr lvl="8"/>
            <a:endParaRPr lang="en-US" dirty="0"/>
          </a:p>
          <a:p>
            <a:r>
              <a:rPr lang="en-US" dirty="0"/>
              <a:t>Click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the main menu</a:t>
            </a:r>
          </a:p>
          <a:p>
            <a:pPr lvl="8"/>
            <a:endParaRPr lang="en-US" dirty="0"/>
          </a:p>
          <a:p>
            <a:r>
              <a:rPr lang="en-US" dirty="0"/>
              <a:t>Locate and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 file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b="1" dirty="0"/>
          </a:p>
          <a:p>
            <a:pPr lvl="8"/>
            <a:endParaRPr lang="en-US" dirty="0"/>
          </a:p>
          <a:p>
            <a:r>
              <a:rPr lang="en-US" dirty="0"/>
              <a:t>You’ll get the message 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  <a:r>
              <a:rPr lang="en-US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Testing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953000"/>
          </a:xfrm>
        </p:spPr>
        <p:txBody>
          <a:bodyPr/>
          <a:lstStyle/>
          <a:p>
            <a:r>
              <a:rPr lang="en-US" sz="2000" dirty="0"/>
              <a:t>Start a new instance of R, and enter the command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</a:p>
          <a:p>
            <a:r>
              <a:rPr lang="en-US" sz="2000" dirty="0"/>
              <a:t>Click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/>
              <a:t>on the main menu; find and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the file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000" b="1" dirty="0"/>
          </a:p>
          <a:p>
            <a:r>
              <a:rPr lang="en-US" sz="2000" dirty="0"/>
              <a:t>The R Console will display something like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source("C:\\Users\\workshop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sra.r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</a:p>
          <a:p>
            <a:r>
              <a:rPr lang="en-US" sz="2000" dirty="0"/>
              <a:t>Enter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runif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(100))</a:t>
            </a:r>
            <a:r>
              <a:rPr lang="en-US" sz="2000" dirty="0"/>
              <a:t> which will open a plot window with random points</a:t>
            </a:r>
          </a:p>
          <a:p>
            <a:r>
              <a:rPr lang="en-US" sz="2000" dirty="0"/>
              <a:t>Click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  <a:r>
              <a:rPr lang="en-US" sz="2000" dirty="0"/>
              <a:t> on the main (if History is missing, click the plot)</a:t>
            </a:r>
          </a:p>
          <a:p>
            <a:r>
              <a:rPr lang="en-US" sz="2000" dirty="0"/>
              <a:t>Click on the R Console, click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script</a:t>
            </a:r>
            <a:r>
              <a:rPr lang="en-US" sz="2000" dirty="0"/>
              <a:t>, and find and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/>
              <a:t>Press </a:t>
            </a:r>
            <a:r>
              <a:rPr lang="en-US" sz="2000" u="sng" dirty="0"/>
              <a:t>Ctrl-A</a:t>
            </a:r>
            <a:r>
              <a:rPr lang="en-US" sz="2000" dirty="0"/>
              <a:t> to select all its text, then press </a:t>
            </a:r>
            <a:r>
              <a:rPr lang="en-US" sz="2000" u="sng" dirty="0"/>
              <a:t>Ctrl-C</a:t>
            </a:r>
            <a:r>
              <a:rPr lang="en-US" sz="2000" dirty="0"/>
              <a:t> to copy it to the clipboard, and close the R Editor window</a:t>
            </a:r>
          </a:p>
          <a:p>
            <a:r>
              <a:rPr lang="en-US" sz="2000" dirty="0"/>
              <a:t>Click on the R Console, and press </a:t>
            </a:r>
            <a:r>
              <a:rPr lang="en-US" sz="2000" u="sng" dirty="0"/>
              <a:t>Ctrl-V</a:t>
            </a:r>
            <a:r>
              <a:rPr lang="en-US" sz="2000" dirty="0"/>
              <a:t> to paste the text into the R Console for execution</a:t>
            </a:r>
          </a:p>
          <a:p>
            <a:r>
              <a:rPr lang="en-US" sz="2000" dirty="0"/>
              <a:t>Click on the plot window, and press </a:t>
            </a:r>
            <a:r>
              <a:rPr lang="en-US" sz="2000" u="sng" dirty="0" err="1"/>
              <a:t>PgUp</a:t>
            </a:r>
            <a:r>
              <a:rPr lang="en-US" sz="2000" dirty="0"/>
              <a:t> and </a:t>
            </a:r>
            <a:r>
              <a:rPr lang="en-US" sz="2000" u="sng" dirty="0" err="1"/>
              <a:t>PgDn</a:t>
            </a:r>
            <a:r>
              <a:rPr lang="en-US" sz="2000" dirty="0"/>
              <a:t> to scroll through graphical results of the test calculations</a:t>
            </a:r>
          </a:p>
          <a:p>
            <a:r>
              <a:rPr lang="en-US" sz="2000" dirty="0"/>
              <a:t>There should be no error messages on the R Console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1006266">
            <a:off x="-95171" y="205946"/>
            <a:ext cx="2972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0000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47246"/>
            <a:ext cx="57903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don’t need to test the installation. </a:t>
            </a:r>
            <a:r>
              <a:rPr lang="en-US" sz="1600" b="1" cap="none" spc="0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Just skip to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807938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 Monte Carlo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= normal(5,1)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 = uniform(2,3)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 +  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50" y="1017567"/>
            <a:ext cx="2208686" cy="2202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50" y="2861459"/>
            <a:ext cx="2208686" cy="2202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50" y="4716483"/>
            <a:ext cx="2208686" cy="22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8A791-6C15-4569-AEA9-8D0D94846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/>
          <a:stretch/>
        </p:blipFill>
        <p:spPr>
          <a:xfrm>
            <a:off x="0" y="762000"/>
            <a:ext cx="9144000" cy="5581316"/>
          </a:xfrm>
          <a:prstGeom prst="rect">
            <a:avLst/>
          </a:prstGeom>
        </p:spPr>
      </p:pic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1564456" y="1941022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* 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= a + b * beta(2,3) / a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mean(c)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28700"/>
            <a:ext cx="2172347" cy="2166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2862623"/>
            <a:ext cx="2172347" cy="2166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4691858"/>
            <a:ext cx="2172347" cy="21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  <a:p>
            <a:pPr marL="0" indent="0">
              <a:buNone/>
            </a:pPr>
            <a:r>
              <a:rPr lang="en-US" sz="1600" dirty="0" err="1"/>
              <a:t>bernoulli</a:t>
            </a:r>
            <a:r>
              <a:rPr lang="en-US" sz="1600" dirty="0"/>
              <a:t>, beta, </a:t>
            </a:r>
            <a:r>
              <a:rPr lang="en-US" sz="1600" dirty="0" err="1"/>
              <a:t>betapert</a:t>
            </a:r>
            <a:r>
              <a:rPr lang="en-US" sz="1600" dirty="0"/>
              <a:t>, binomial, </a:t>
            </a:r>
            <a:r>
              <a:rPr lang="en-US" sz="1600" dirty="0" err="1"/>
              <a:t>cauchy</a:t>
            </a:r>
            <a:r>
              <a:rPr lang="en-US" sz="1600" dirty="0"/>
              <a:t>, chi, </a:t>
            </a:r>
            <a:r>
              <a:rPr lang="en-US" sz="1600" dirty="0" err="1"/>
              <a:t>chisquared</a:t>
            </a:r>
            <a:r>
              <a:rPr lang="en-US" sz="1600" dirty="0"/>
              <a:t>, delta, </a:t>
            </a:r>
            <a:r>
              <a:rPr lang="en-US" sz="1600" dirty="0" err="1"/>
              <a:t>dirac</a:t>
            </a:r>
            <a:r>
              <a:rPr lang="en-US" sz="1600" dirty="0"/>
              <a:t>, </a:t>
            </a:r>
            <a:r>
              <a:rPr lang="en-US" sz="1600" dirty="0" err="1"/>
              <a:t>discreteuniform</a:t>
            </a:r>
            <a:r>
              <a:rPr lang="en-US" sz="1600" dirty="0"/>
              <a:t>, exponential, </a:t>
            </a:r>
            <a:r>
              <a:rPr lang="en-US" sz="1600" dirty="0" err="1"/>
              <a:t>exponentialpower</a:t>
            </a:r>
            <a:r>
              <a:rPr lang="en-US" sz="1600" dirty="0"/>
              <a:t>, </a:t>
            </a:r>
            <a:r>
              <a:rPr lang="en-US" sz="1600" dirty="0" err="1"/>
              <a:t>extremevalue</a:t>
            </a:r>
            <a:r>
              <a:rPr lang="en-US" sz="1600" dirty="0"/>
              <a:t>, F, </a:t>
            </a:r>
            <a:r>
              <a:rPr lang="en-US" sz="1600" dirty="0" err="1"/>
              <a:t>fishersnedecor</a:t>
            </a:r>
            <a:r>
              <a:rPr lang="en-US" sz="1600" dirty="0"/>
              <a:t>, </a:t>
            </a:r>
            <a:r>
              <a:rPr lang="en-US" sz="1600" dirty="0" err="1"/>
              <a:t>fishertippett</a:t>
            </a:r>
            <a:r>
              <a:rPr lang="en-US" sz="1600" dirty="0"/>
              <a:t>, </a:t>
            </a:r>
            <a:r>
              <a:rPr lang="en-US" sz="1600" dirty="0" err="1"/>
              <a:t>fisk</a:t>
            </a:r>
            <a:r>
              <a:rPr lang="en-US" sz="1600" dirty="0"/>
              <a:t>, </a:t>
            </a:r>
            <a:r>
              <a:rPr lang="en-US" sz="1600" dirty="0" err="1"/>
              <a:t>frechet</a:t>
            </a:r>
            <a:r>
              <a:rPr lang="en-US" sz="1600" dirty="0"/>
              <a:t>, gamma, </a:t>
            </a:r>
            <a:r>
              <a:rPr lang="en-US" sz="1600" dirty="0" err="1"/>
              <a:t>gaussian</a:t>
            </a:r>
            <a:r>
              <a:rPr lang="en-US" sz="1600" dirty="0"/>
              <a:t>, geometric, </a:t>
            </a:r>
            <a:r>
              <a:rPr lang="en-US" sz="1600" dirty="0" err="1"/>
              <a:t>gev</a:t>
            </a:r>
            <a:r>
              <a:rPr lang="en-US" sz="1600" dirty="0"/>
              <a:t>, </a:t>
            </a:r>
            <a:r>
              <a:rPr lang="en-US" sz="1600" dirty="0" err="1"/>
              <a:t>generalizedpareto</a:t>
            </a:r>
            <a:r>
              <a:rPr lang="en-US" sz="1600" dirty="0"/>
              <a:t>, </a:t>
            </a:r>
            <a:r>
              <a:rPr lang="en-US" sz="1600" dirty="0" err="1"/>
              <a:t>gumbel</a:t>
            </a:r>
            <a:r>
              <a:rPr lang="en-US" sz="1600" dirty="0"/>
              <a:t>, histogram, </a:t>
            </a:r>
            <a:r>
              <a:rPr lang="en-US" sz="1600" dirty="0" err="1"/>
              <a:t>inversegamma</a:t>
            </a:r>
            <a:r>
              <a:rPr lang="en-US" sz="1600" dirty="0"/>
              <a:t>, </a:t>
            </a:r>
            <a:r>
              <a:rPr lang="en-US" sz="1600" dirty="0" err="1"/>
              <a:t>laplace</a:t>
            </a:r>
            <a:r>
              <a:rPr lang="en-US" sz="1600" dirty="0"/>
              <a:t>, logistic, </a:t>
            </a:r>
            <a:r>
              <a:rPr lang="en-US" sz="1600" dirty="0" err="1"/>
              <a:t>loglogistic</a:t>
            </a:r>
            <a:r>
              <a:rPr lang="en-US" sz="1600" dirty="0"/>
              <a:t>, lognormal, </a:t>
            </a:r>
            <a:r>
              <a:rPr lang="en-US" sz="1600" dirty="0" err="1"/>
              <a:t>logtriangular</a:t>
            </a:r>
            <a:r>
              <a:rPr lang="en-US" sz="1600" dirty="0"/>
              <a:t>, </a:t>
            </a:r>
            <a:r>
              <a:rPr lang="en-US" sz="1600" dirty="0" err="1"/>
              <a:t>loguniform</a:t>
            </a:r>
            <a:r>
              <a:rPr lang="en-US" sz="1600" dirty="0"/>
              <a:t>, </a:t>
            </a:r>
            <a:r>
              <a:rPr lang="en-US" sz="1600" dirty="0" err="1"/>
              <a:t>MEdiscretemean</a:t>
            </a:r>
            <a:r>
              <a:rPr lang="en-US" sz="1600" dirty="0"/>
              <a:t>, </a:t>
            </a:r>
            <a:r>
              <a:rPr lang="en-US" sz="1600" dirty="0" err="1"/>
              <a:t>MEdiscreteminmax</a:t>
            </a:r>
            <a:r>
              <a:rPr lang="en-US" sz="1600" dirty="0"/>
              <a:t>, </a:t>
            </a:r>
            <a:r>
              <a:rPr lang="en-US" sz="1600" dirty="0" err="1"/>
              <a:t>MEmeansd</a:t>
            </a:r>
            <a:r>
              <a:rPr lang="en-US" sz="1600" dirty="0"/>
              <a:t>, </a:t>
            </a:r>
            <a:r>
              <a:rPr lang="en-US" sz="1600" dirty="0" err="1"/>
              <a:t>MEmeanvar</a:t>
            </a:r>
            <a:r>
              <a:rPr lang="en-US" sz="1600" dirty="0"/>
              <a:t>, </a:t>
            </a:r>
            <a:r>
              <a:rPr lang="en-US" sz="1600" dirty="0" err="1"/>
              <a:t>MEminmax</a:t>
            </a:r>
            <a:r>
              <a:rPr lang="en-US" sz="1600" dirty="0"/>
              <a:t>, </a:t>
            </a:r>
            <a:r>
              <a:rPr lang="en-US" sz="1600" dirty="0" err="1"/>
              <a:t>MEminmaxmean</a:t>
            </a:r>
            <a:r>
              <a:rPr lang="en-US" sz="1600" dirty="0"/>
              <a:t>, </a:t>
            </a:r>
            <a:r>
              <a:rPr lang="en-US" sz="1600" dirty="0" err="1"/>
              <a:t>MEminmaxmeansd</a:t>
            </a:r>
            <a:r>
              <a:rPr lang="en-US" sz="1600" dirty="0"/>
              <a:t>, </a:t>
            </a:r>
            <a:r>
              <a:rPr lang="en-US" sz="1600" dirty="0" err="1"/>
              <a:t>MEminmaxmeanvar</a:t>
            </a:r>
            <a:r>
              <a:rPr lang="en-US" sz="1600" dirty="0"/>
              <a:t>, </a:t>
            </a:r>
            <a:r>
              <a:rPr lang="en-US" sz="1600" dirty="0" err="1"/>
              <a:t>MEminmean</a:t>
            </a:r>
            <a:r>
              <a:rPr lang="en-US" sz="1600" dirty="0"/>
              <a:t>, </a:t>
            </a:r>
            <a:r>
              <a:rPr lang="en-US" sz="1600" dirty="0" err="1"/>
              <a:t>MEquantiles</a:t>
            </a:r>
            <a:r>
              <a:rPr lang="en-US" sz="1600" dirty="0"/>
              <a:t>, mc (</a:t>
            </a:r>
            <a:r>
              <a:rPr lang="en-US" sz="1600" dirty="0" err="1"/>
              <a:t>pointlist</a:t>
            </a:r>
            <a:r>
              <a:rPr lang="en-US" sz="1600" dirty="0"/>
              <a:t>), </a:t>
            </a:r>
            <a:r>
              <a:rPr lang="en-US" sz="1600" dirty="0" err="1"/>
              <a:t>negativebinomial</a:t>
            </a:r>
            <a:r>
              <a:rPr lang="en-US" sz="1600" dirty="0"/>
              <a:t>, normal, N, </a:t>
            </a:r>
            <a:r>
              <a:rPr lang="en-US" sz="1600" dirty="0" err="1"/>
              <a:t>pareto</a:t>
            </a:r>
            <a:r>
              <a:rPr lang="en-US" sz="1600" dirty="0"/>
              <a:t>, pascal, </a:t>
            </a:r>
            <a:r>
              <a:rPr lang="en-US" sz="1600" dirty="0" err="1"/>
              <a:t>powerfunction</a:t>
            </a:r>
            <a:r>
              <a:rPr lang="en-US" sz="1600" dirty="0"/>
              <a:t>, </a:t>
            </a:r>
            <a:r>
              <a:rPr lang="en-US" sz="1600" dirty="0" err="1"/>
              <a:t>poisson</a:t>
            </a:r>
            <a:r>
              <a:rPr lang="en-US" sz="1600" dirty="0"/>
              <a:t>, quantiles, </a:t>
            </a:r>
            <a:r>
              <a:rPr lang="en-US" sz="1600" dirty="0" err="1"/>
              <a:t>rayleigh</a:t>
            </a:r>
            <a:r>
              <a:rPr lang="en-US" sz="1600" dirty="0"/>
              <a:t>, reciprocal, </a:t>
            </a:r>
            <a:r>
              <a:rPr lang="en-US" sz="1600" dirty="0" err="1"/>
              <a:t>shiftedloglogistic</a:t>
            </a:r>
            <a:r>
              <a:rPr lang="en-US" sz="1600" dirty="0"/>
              <a:t>, </a:t>
            </a:r>
            <a:r>
              <a:rPr lang="en-US" sz="1600" dirty="0" err="1"/>
              <a:t>skewnormal</a:t>
            </a:r>
            <a:r>
              <a:rPr lang="en-US" sz="1600" dirty="0"/>
              <a:t>, student, trapezoidal, triangular, uniform, U, </a:t>
            </a:r>
            <a:r>
              <a:rPr lang="en-US" sz="1600" dirty="0" err="1"/>
              <a:t>weibull</a:t>
            </a:r>
            <a:r>
              <a:rPr lang="en-US" sz="1600" dirty="0"/>
              <a:t> </a:t>
            </a:r>
          </a:p>
          <a:p>
            <a:r>
              <a:rPr lang="en-US" dirty="0"/>
              <a:t>Operators, functions and commands</a:t>
            </a:r>
          </a:p>
          <a:p>
            <a:pPr marL="0" indent="0">
              <a:buNone/>
            </a:pPr>
            <a:r>
              <a:rPr lang="en-US" sz="1600" dirty="0"/>
              <a:t>+, *, -, /, ^, abs, </a:t>
            </a:r>
            <a:r>
              <a:rPr lang="en-US" sz="1600" dirty="0" err="1"/>
              <a:t>acos</a:t>
            </a:r>
            <a:r>
              <a:rPr lang="en-US" sz="1600" dirty="0"/>
              <a:t>, and, </a:t>
            </a:r>
            <a:r>
              <a:rPr lang="en-US" sz="1600" dirty="0" err="1"/>
              <a:t>asin</a:t>
            </a:r>
            <a:r>
              <a:rPr lang="en-US" sz="1600" dirty="0"/>
              <a:t>, </a:t>
            </a:r>
            <a:r>
              <a:rPr lang="en-US" sz="1600" dirty="0" err="1"/>
              <a:t>atan</a:t>
            </a:r>
            <a:r>
              <a:rPr lang="en-US" sz="1600" dirty="0"/>
              <a:t>, atan2, ceiling, complement, </a:t>
            </a:r>
            <a:r>
              <a:rPr lang="en-US" sz="1600" dirty="0" err="1"/>
              <a:t>cor</a:t>
            </a:r>
            <a:r>
              <a:rPr lang="en-US" sz="1600" dirty="0"/>
              <a:t>, cos, cut, </a:t>
            </a:r>
            <a:r>
              <a:rPr lang="en-US" sz="1600" dirty="0" err="1"/>
              <a:t>edf</a:t>
            </a:r>
            <a:r>
              <a:rPr lang="en-US" sz="1600" dirty="0"/>
              <a:t>, </a:t>
            </a:r>
            <a:r>
              <a:rPr lang="en-US" sz="1600" dirty="0" err="1"/>
              <a:t>exp</a:t>
            </a:r>
            <a:r>
              <a:rPr lang="en-US" sz="1600" dirty="0"/>
              <a:t>, </a:t>
            </a:r>
            <a:r>
              <a:rPr lang="en-US" sz="1600" dirty="0" err="1"/>
              <a:t>fivenum</a:t>
            </a:r>
            <a:r>
              <a:rPr lang="en-US" sz="1600" dirty="0"/>
              <a:t>, floor, </a:t>
            </a:r>
            <a:r>
              <a:rPr lang="en-US" sz="1600" dirty="0" err="1"/>
              <a:t>iqr</a:t>
            </a:r>
            <a:r>
              <a:rPr lang="en-US" sz="1600" dirty="0"/>
              <a:t>, IQR, left, lines, log, mean, median, mixture, negate, not, oppositeconv.mc, or, percentile, perfectconv.mc, plot, </a:t>
            </a:r>
            <a:r>
              <a:rPr lang="en-US" sz="1600" dirty="0" err="1"/>
              <a:t>pmax</a:t>
            </a:r>
            <a:r>
              <a:rPr lang="en-US" sz="1600" dirty="0"/>
              <a:t>, </a:t>
            </a:r>
            <a:r>
              <a:rPr lang="en-US" sz="1600" dirty="0" err="1"/>
              <a:t>pmin</a:t>
            </a:r>
            <a:r>
              <a:rPr lang="en-US" sz="1600" dirty="0"/>
              <a:t>, </a:t>
            </a:r>
            <a:r>
              <a:rPr lang="en-US" sz="1600" dirty="0" err="1"/>
              <a:t>prob</a:t>
            </a:r>
            <a:r>
              <a:rPr lang="en-US" sz="1600" dirty="0"/>
              <a:t>, quantile, random, reciprocate, right, round, </a:t>
            </a:r>
            <a:r>
              <a:rPr lang="en-US" sz="1600" dirty="0" err="1"/>
              <a:t>samedistribution</a:t>
            </a:r>
            <a:r>
              <a:rPr lang="en-US" sz="1600" dirty="0"/>
              <a:t>, </a:t>
            </a:r>
            <a:r>
              <a:rPr lang="en-US" sz="1600" dirty="0" err="1"/>
              <a:t>sd</a:t>
            </a:r>
            <a:r>
              <a:rPr lang="en-US" sz="1600" dirty="0"/>
              <a:t>, show, sign, sin, specific, </a:t>
            </a:r>
            <a:r>
              <a:rPr lang="en-US" sz="1600" dirty="0" err="1"/>
              <a:t>sqrt</a:t>
            </a:r>
            <a:r>
              <a:rPr lang="en-US" sz="1600" dirty="0"/>
              <a:t>, summary, tan, </a:t>
            </a:r>
            <a:r>
              <a:rPr lang="en-US" sz="1600" dirty="0" err="1"/>
              <a:t>trunc</a:t>
            </a:r>
            <a:r>
              <a:rPr lang="en-US" sz="1600" dirty="0"/>
              <a:t>, </a:t>
            </a:r>
            <a:r>
              <a:rPr lang="en-US" sz="1600" dirty="0" err="1"/>
              <a:t>var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1544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831" y="1752600"/>
            <a:ext cx="83820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Output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&lt;enter variable name&gt;</a:t>
            </a:r>
            <a:r>
              <a:rPr lang="en-US" dirty="0"/>
              <a:t>, plot, lines, show, summary</a:t>
            </a:r>
          </a:p>
          <a:p>
            <a:r>
              <a:rPr lang="en-US" dirty="0">
                <a:solidFill>
                  <a:srgbClr val="006600"/>
                </a:solidFill>
              </a:rPr>
              <a:t>Characterize</a:t>
            </a:r>
          </a:p>
          <a:p>
            <a:pPr lvl="1"/>
            <a:r>
              <a:rPr lang="en-US" dirty="0"/>
              <a:t>mean, </a:t>
            </a:r>
            <a:r>
              <a:rPr lang="en-US" dirty="0" err="1"/>
              <a:t>sd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, median, quantile, </a:t>
            </a:r>
            <a:r>
              <a:rPr lang="en-US" dirty="0" err="1"/>
              <a:t>fivenum</a:t>
            </a:r>
            <a:r>
              <a:rPr lang="en-US" dirty="0"/>
              <a:t>, left, right, </a:t>
            </a:r>
            <a:r>
              <a:rPr lang="en-US" dirty="0" err="1"/>
              <a:t>prob</a:t>
            </a:r>
            <a:r>
              <a:rPr lang="en-US" dirty="0"/>
              <a:t>, cut, percentile, </a:t>
            </a:r>
            <a:r>
              <a:rPr lang="en-US" dirty="0" err="1"/>
              <a:t>iqr</a:t>
            </a:r>
            <a:r>
              <a:rPr lang="en-US" dirty="0"/>
              <a:t>, random, range</a:t>
            </a:r>
          </a:p>
          <a:p>
            <a:r>
              <a:rPr lang="en-US" dirty="0">
                <a:solidFill>
                  <a:srgbClr val="006600"/>
                </a:solidFill>
              </a:rPr>
              <a:t>Compute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, log, </a:t>
            </a:r>
            <a:r>
              <a:rPr lang="en-US" dirty="0" err="1"/>
              <a:t>sqrt</a:t>
            </a:r>
            <a:r>
              <a:rPr lang="en-US" dirty="0"/>
              <a:t>, abs, round, </a:t>
            </a:r>
            <a:r>
              <a:rPr lang="en-US" dirty="0" err="1"/>
              <a:t>trunc</a:t>
            </a:r>
            <a:r>
              <a:rPr lang="en-US" dirty="0"/>
              <a:t>, ceiling, floor, sign, sin, cos, tan, </a:t>
            </a:r>
            <a:r>
              <a:rPr lang="en-US" dirty="0" err="1"/>
              <a:t>asin</a:t>
            </a:r>
            <a:r>
              <a:rPr lang="en-US" dirty="0"/>
              <a:t>, </a:t>
            </a:r>
            <a:r>
              <a:rPr lang="en-US" dirty="0" err="1"/>
              <a:t>acos</a:t>
            </a:r>
            <a:r>
              <a:rPr lang="en-US" dirty="0"/>
              <a:t>, </a:t>
            </a:r>
            <a:r>
              <a:rPr lang="en-US" dirty="0" err="1"/>
              <a:t>atan</a:t>
            </a:r>
            <a:r>
              <a:rPr lang="en-US" dirty="0"/>
              <a:t>, atan2, reciprocate, negate, +, -, *, /, </a:t>
            </a:r>
            <a:r>
              <a:rPr lang="en-US" dirty="0" err="1"/>
              <a:t>pmin</a:t>
            </a:r>
            <a:r>
              <a:rPr lang="en-US" dirty="0"/>
              <a:t>, </a:t>
            </a:r>
            <a:r>
              <a:rPr lang="en-US" dirty="0" err="1"/>
              <a:t>pmax</a:t>
            </a:r>
            <a:r>
              <a:rPr lang="en-US" dirty="0"/>
              <a:t>, ^, and, or, not, mixture, </a:t>
            </a:r>
            <a:r>
              <a:rPr lang="en-US" dirty="0" err="1"/>
              <a:t>smin</a:t>
            </a:r>
            <a:r>
              <a:rPr lang="en-US" dirty="0"/>
              <a:t>, </a:t>
            </a:r>
            <a:r>
              <a:rPr lang="en-US" dirty="0" err="1"/>
              <a:t>smax</a:t>
            </a:r>
            <a:r>
              <a:rPr lang="en-US" dirty="0"/>
              <a:t>, complement</a:t>
            </a:r>
          </a:p>
        </p:txBody>
      </p:sp>
    </p:spTree>
    <p:extLst>
      <p:ext uri="{BB962C8B-B14F-4D97-AF65-F5344CB8AC3E}">
        <p14:creationId xmlns:p14="http://schemas.microsoft.com/office/powerpoint/2010/main" val="2689253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Construct</a:t>
            </a:r>
          </a:p>
          <a:p>
            <a:pPr lvl="1"/>
            <a:r>
              <a:rPr lang="en-US" dirty="0"/>
              <a:t>normal, etc.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quantiles</a:t>
            </a:r>
          </a:p>
          <a:p>
            <a:pPr lvl="1"/>
            <a:r>
              <a:rPr lang="en-US" dirty="0"/>
              <a:t>MM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dirty="0"/>
          </a:p>
          <a:p>
            <a:pPr lvl="1"/>
            <a:r>
              <a:rPr lang="en-US" dirty="0"/>
              <a:t>ME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sz="2000" dirty="0"/>
          </a:p>
          <a:p>
            <a:pPr lvl="1"/>
            <a:r>
              <a:rPr lang="en-US" dirty="0"/>
              <a:t>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52800" y="2590800"/>
            <a:ext cx="5943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/>
              <a:t>Supported named distributions</a:t>
            </a:r>
          </a:p>
          <a:p>
            <a:pPr marL="0" indent="0">
              <a:buFontTx/>
              <a:buNone/>
            </a:pPr>
            <a:r>
              <a:rPr lang="en-US" sz="2000" kern="0" dirty="0" err="1"/>
              <a:t>bernoulli</a:t>
            </a:r>
            <a:r>
              <a:rPr lang="en-US" sz="2000" kern="0" dirty="0"/>
              <a:t>, beta (B), binomial (Bin), </a:t>
            </a:r>
            <a:r>
              <a:rPr lang="en-US" sz="2000" kern="0" dirty="0" err="1"/>
              <a:t>cauchy</a:t>
            </a:r>
            <a:r>
              <a:rPr lang="en-US" sz="2000" kern="0" dirty="0"/>
              <a:t>, chi, </a:t>
            </a:r>
            <a:r>
              <a:rPr lang="en-US" sz="2000" kern="0" dirty="0" err="1"/>
              <a:t>chisquared</a:t>
            </a:r>
            <a:r>
              <a:rPr lang="en-US" sz="2000" kern="0" dirty="0"/>
              <a:t>, delta, </a:t>
            </a:r>
            <a:r>
              <a:rPr lang="en-US" sz="2000" kern="0" dirty="0" err="1"/>
              <a:t>dirac</a:t>
            </a:r>
            <a:r>
              <a:rPr lang="en-US" sz="2000" kern="0" dirty="0"/>
              <a:t>, </a:t>
            </a:r>
            <a:r>
              <a:rPr lang="en-US" sz="2000" kern="0" dirty="0" err="1"/>
              <a:t>discreteuniform</a:t>
            </a:r>
            <a:r>
              <a:rPr lang="en-US" sz="2000" kern="0" dirty="0"/>
              <a:t>, exponential, </a:t>
            </a:r>
            <a:r>
              <a:rPr lang="en-US" sz="2000" kern="0" dirty="0" err="1"/>
              <a:t>exponentialpower</a:t>
            </a:r>
            <a:r>
              <a:rPr lang="en-US" sz="2000" kern="0" dirty="0"/>
              <a:t>, </a:t>
            </a:r>
            <a:r>
              <a:rPr lang="en-US" sz="2000" kern="0" dirty="0" err="1"/>
              <a:t>extremevalue</a:t>
            </a:r>
            <a:r>
              <a:rPr lang="en-US" sz="2000" kern="0" dirty="0"/>
              <a:t>, F, f, </a:t>
            </a:r>
            <a:r>
              <a:rPr lang="en-US" sz="2000" kern="0" dirty="0" err="1"/>
              <a:t>fishersnedecor</a:t>
            </a:r>
            <a:r>
              <a:rPr lang="en-US" sz="2000" kern="0" dirty="0"/>
              <a:t>, </a:t>
            </a:r>
            <a:r>
              <a:rPr lang="en-US" sz="2000" kern="0" dirty="0" err="1"/>
              <a:t>fishertippett</a:t>
            </a:r>
            <a:r>
              <a:rPr lang="en-US" sz="2000" kern="0" dirty="0"/>
              <a:t>, </a:t>
            </a:r>
            <a:r>
              <a:rPr lang="en-US" sz="2000" kern="0" dirty="0" err="1"/>
              <a:t>fisk</a:t>
            </a:r>
            <a:r>
              <a:rPr lang="en-US" sz="2000" kern="0" dirty="0"/>
              <a:t>, </a:t>
            </a:r>
            <a:r>
              <a:rPr lang="en-US" sz="2000" kern="0" dirty="0" err="1"/>
              <a:t>frechet</a:t>
            </a:r>
            <a:r>
              <a:rPr lang="en-US" sz="2000" kern="0" dirty="0"/>
              <a:t>, gamma, </a:t>
            </a:r>
            <a:r>
              <a:rPr lang="en-US" sz="2000" kern="0" dirty="0" err="1"/>
              <a:t>gaussian</a:t>
            </a:r>
            <a:r>
              <a:rPr lang="en-US" sz="2000" kern="0" dirty="0"/>
              <a:t>, geometric, </a:t>
            </a:r>
            <a:r>
              <a:rPr lang="en-US" sz="2000" kern="0" dirty="0" err="1"/>
              <a:t>generalizedextremevalue</a:t>
            </a:r>
            <a:r>
              <a:rPr lang="en-US" sz="2000" kern="0" dirty="0"/>
              <a:t> (GEV), </a:t>
            </a:r>
            <a:r>
              <a:rPr lang="en-US" sz="2000" kern="0" dirty="0" err="1"/>
              <a:t>generalizedpareto</a:t>
            </a:r>
            <a:r>
              <a:rPr lang="en-US" sz="2000" kern="0" dirty="0"/>
              <a:t>, </a:t>
            </a:r>
            <a:r>
              <a:rPr lang="en-US" sz="2000" kern="0" dirty="0" err="1"/>
              <a:t>gumbel</a:t>
            </a:r>
            <a:r>
              <a:rPr lang="en-US" sz="2000" kern="0" dirty="0"/>
              <a:t>, histogram, </a:t>
            </a:r>
            <a:r>
              <a:rPr lang="en-US" sz="2000" kern="0" dirty="0" err="1"/>
              <a:t>inversegamma</a:t>
            </a:r>
            <a:r>
              <a:rPr lang="en-US" sz="2000" kern="0" dirty="0"/>
              <a:t>, </a:t>
            </a:r>
            <a:r>
              <a:rPr lang="en-US" sz="2000" kern="0" dirty="0" err="1"/>
              <a:t>laplace</a:t>
            </a:r>
            <a:r>
              <a:rPr lang="en-US" sz="2000" kern="0" dirty="0"/>
              <a:t>, logistic, </a:t>
            </a:r>
            <a:r>
              <a:rPr lang="en-US" sz="2000" kern="0" dirty="0" err="1"/>
              <a:t>loglogistic</a:t>
            </a:r>
            <a:r>
              <a:rPr lang="en-US" sz="2000" kern="0" dirty="0"/>
              <a:t>, lognormal (L), </a:t>
            </a:r>
            <a:r>
              <a:rPr lang="en-US" sz="2000" kern="0" dirty="0" err="1"/>
              <a:t>logtriangular</a:t>
            </a:r>
            <a:r>
              <a:rPr lang="en-US" sz="2000" kern="0" dirty="0"/>
              <a:t>, </a:t>
            </a:r>
            <a:r>
              <a:rPr lang="en-US" sz="2000" kern="0" dirty="0" err="1"/>
              <a:t>loguniform</a:t>
            </a:r>
            <a:r>
              <a:rPr lang="en-US" sz="2000" kern="0" dirty="0"/>
              <a:t>, </a:t>
            </a:r>
            <a:r>
              <a:rPr lang="en-US" sz="2000" kern="0" dirty="0" err="1"/>
              <a:t>negativebinomial</a:t>
            </a:r>
            <a:r>
              <a:rPr lang="en-US" sz="2000" kern="0" dirty="0"/>
              <a:t>, normal (N), </a:t>
            </a:r>
            <a:r>
              <a:rPr lang="en-US" sz="2000" kern="0" dirty="0" err="1"/>
              <a:t>pareto</a:t>
            </a:r>
            <a:r>
              <a:rPr lang="en-US" sz="2000" kern="0" dirty="0"/>
              <a:t>, pascal, </a:t>
            </a:r>
            <a:r>
              <a:rPr lang="en-US" sz="2000" kern="0" dirty="0" err="1"/>
              <a:t>powerfunction</a:t>
            </a:r>
            <a:r>
              <a:rPr lang="en-US" sz="2000" kern="0" dirty="0"/>
              <a:t>, </a:t>
            </a:r>
            <a:r>
              <a:rPr lang="en-US" sz="2000" kern="0" dirty="0" err="1"/>
              <a:t>poisson</a:t>
            </a:r>
            <a:r>
              <a:rPr lang="en-US" sz="2000" kern="0" dirty="0"/>
              <a:t>, quantiles, </a:t>
            </a:r>
            <a:r>
              <a:rPr lang="en-US" sz="2000" kern="0" dirty="0" err="1"/>
              <a:t>rayleigh</a:t>
            </a:r>
            <a:r>
              <a:rPr lang="en-US" sz="2000" kern="0" dirty="0"/>
              <a:t>, reciprocal, </a:t>
            </a:r>
            <a:r>
              <a:rPr lang="en-US" sz="2000" kern="0" dirty="0" err="1"/>
              <a:t>shiftedloglogistic</a:t>
            </a:r>
            <a:r>
              <a:rPr lang="en-US" sz="2000" kern="0" dirty="0"/>
              <a:t>, </a:t>
            </a:r>
            <a:r>
              <a:rPr lang="en-US" sz="2000" kern="0" dirty="0" err="1"/>
              <a:t>skewnormal</a:t>
            </a:r>
            <a:r>
              <a:rPr lang="en-US" sz="2000" kern="0" dirty="0"/>
              <a:t> (SN), student, trapezoidal, triangular (T), uniform (U), </a:t>
            </a:r>
            <a:r>
              <a:rPr lang="en-US" sz="2000" kern="0" dirty="0" err="1"/>
              <a:t>weibull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0420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143000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55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Install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/>
              <a:t> probability box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572000"/>
          </a:xfrm>
        </p:spPr>
        <p:txBody>
          <a:bodyPr/>
          <a:lstStyle/>
          <a:p>
            <a:r>
              <a:rPr lang="en-US" dirty="0"/>
              <a:t>If you left R, invoke it again</a:t>
            </a:r>
          </a:p>
          <a:p>
            <a:pPr lvl="8"/>
            <a:endParaRPr lang="en-US" dirty="0"/>
          </a:p>
          <a:p>
            <a:r>
              <a:rPr lang="en-US" dirty="0"/>
              <a:t>Enter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  <a:r>
              <a:rPr lang="en-US" dirty="0"/>
              <a:t> to clear its memory</a:t>
            </a:r>
          </a:p>
          <a:p>
            <a:pPr lvl="8"/>
            <a:endParaRPr lang="en-US" dirty="0"/>
          </a:p>
          <a:p>
            <a:r>
              <a:rPr lang="en-US" dirty="0"/>
              <a:t>Click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the main menu</a:t>
            </a:r>
          </a:p>
          <a:p>
            <a:pPr lvl="8"/>
            <a:endParaRPr lang="en-US" dirty="0"/>
          </a:p>
          <a:p>
            <a:r>
              <a:rPr lang="en-US" dirty="0"/>
              <a:t>Locate and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 file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b="1" dirty="0"/>
          </a:p>
          <a:p>
            <a:pPr lvl="8"/>
            <a:endParaRPr lang="en-US" dirty="0"/>
          </a:p>
          <a:p>
            <a:r>
              <a:rPr lang="en-US" dirty="0"/>
              <a:t>You’ll get the message 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  <a:r>
              <a:rPr lang="en-US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47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Die-hard </a:t>
            </a:r>
            <a:r>
              <a:rPr lang="en-US" dirty="0" err="1"/>
              <a:t>RStudio</a:t>
            </a:r>
            <a:r>
              <a:rPr lang="en-US" dirty="0"/>
              <a:t>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If, against advice, you must use </a:t>
            </a:r>
            <a:r>
              <a:rPr lang="en-US" dirty="0" err="1"/>
              <a:t>RStudio</a:t>
            </a:r>
            <a:r>
              <a:rPr lang="en-US" dirty="0"/>
              <a:t>…</a:t>
            </a:r>
          </a:p>
          <a:p>
            <a:pPr lvl="8"/>
            <a:endParaRPr lang="en-US" dirty="0"/>
          </a:p>
          <a:p>
            <a:r>
              <a:rPr lang="en-US" dirty="0">
                <a:solidFill>
                  <a:srgbClr val="0000CC"/>
                </a:solidFill>
              </a:rPr>
              <a:t>File</a:t>
            </a:r>
            <a:r>
              <a:rPr lang="en-US" dirty="0"/>
              <a:t> / </a:t>
            </a:r>
            <a:r>
              <a:rPr lang="en-US" dirty="0">
                <a:solidFill>
                  <a:srgbClr val="0000CC"/>
                </a:solidFill>
              </a:rPr>
              <a:t>Open file</a:t>
            </a:r>
            <a:r>
              <a:rPr lang="en-US" dirty="0"/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pbox.r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US" dirty="0"/>
          </a:p>
          <a:p>
            <a:r>
              <a:rPr lang="en-US" dirty="0">
                <a:solidFill>
                  <a:srgbClr val="0000CC"/>
                </a:solidFill>
              </a:rPr>
              <a:t>Source</a:t>
            </a:r>
            <a:r>
              <a:rPr lang="en-US" dirty="0"/>
              <a:t> (</a:t>
            </a:r>
            <a:r>
              <a:rPr lang="en-US" dirty="0" err="1"/>
              <a:t>Ctrl+Shift+S</a:t>
            </a:r>
            <a:r>
              <a:rPr lang="en-US" dirty="0"/>
              <a:t>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pbox.r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US" dirty="0"/>
          </a:p>
          <a:p>
            <a:r>
              <a:rPr lang="en-US" dirty="0"/>
              <a:t>Enter the instruction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979194" y="5355431"/>
            <a:ext cx="0" cy="381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Testing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/>
              <a:t>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953000"/>
          </a:xfrm>
        </p:spPr>
        <p:txBody>
          <a:bodyPr/>
          <a:lstStyle/>
          <a:p>
            <a:r>
              <a:rPr lang="en-US" sz="2000" dirty="0"/>
              <a:t>Start a new instance of R, and enter the command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</a:p>
          <a:p>
            <a:r>
              <a:rPr lang="en-US" sz="2000" dirty="0"/>
              <a:t>Click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sz="20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/>
              <a:t>on the main menu; find and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the file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sz="2000" b="1" dirty="0"/>
          </a:p>
          <a:p>
            <a:r>
              <a:rPr lang="en-US" sz="2000" dirty="0"/>
              <a:t>The R Console will display something like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source("C:\\Users\\workshop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pba.r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pba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</a:p>
          <a:p>
            <a:r>
              <a:rPr lang="en-US" sz="2000" dirty="0"/>
              <a:t>Enter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runif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(100))</a:t>
            </a:r>
            <a:r>
              <a:rPr lang="en-US" sz="2000" dirty="0"/>
              <a:t> which will open a plot window with random points</a:t>
            </a:r>
          </a:p>
          <a:p>
            <a:r>
              <a:rPr lang="en-US" sz="2000" dirty="0"/>
              <a:t>Click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  <a:r>
              <a:rPr lang="en-US" sz="2000" dirty="0"/>
              <a:t> on the main (if History is missing, click the plot)</a:t>
            </a:r>
          </a:p>
          <a:p>
            <a:r>
              <a:rPr lang="en-US" sz="2000" dirty="0"/>
              <a:t>Click on the R Console, click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script</a:t>
            </a:r>
            <a:r>
              <a:rPr lang="en-US" sz="2000" dirty="0"/>
              <a:t>, and find and </a:t>
            </a:r>
            <a:r>
              <a:rPr lang="en-US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/>
              <a:t>Press </a:t>
            </a:r>
            <a:r>
              <a:rPr lang="en-US" sz="2000" u="sng" dirty="0"/>
              <a:t>Ctrl-A</a:t>
            </a:r>
            <a:r>
              <a:rPr lang="en-US" sz="2000" dirty="0"/>
              <a:t> to select all its text, then press </a:t>
            </a:r>
            <a:r>
              <a:rPr lang="en-US" sz="2000" u="sng" dirty="0"/>
              <a:t>Ctrl-C</a:t>
            </a:r>
            <a:r>
              <a:rPr lang="en-US" sz="2000" dirty="0"/>
              <a:t> to copy it to the clipboard, and close the R Editor window</a:t>
            </a:r>
          </a:p>
          <a:p>
            <a:r>
              <a:rPr lang="en-US" sz="2000" dirty="0"/>
              <a:t>Click on the R Console, and press </a:t>
            </a:r>
            <a:r>
              <a:rPr lang="en-US" sz="2000" u="sng" dirty="0"/>
              <a:t>Ctrl-V</a:t>
            </a:r>
            <a:r>
              <a:rPr lang="en-US" sz="2000" dirty="0"/>
              <a:t> to paste the text into the R Console for execution</a:t>
            </a:r>
          </a:p>
          <a:p>
            <a:r>
              <a:rPr lang="en-US" sz="2000" dirty="0"/>
              <a:t>Click on the plot window, and press </a:t>
            </a:r>
            <a:r>
              <a:rPr lang="en-US" sz="2000" u="sng" dirty="0" err="1"/>
              <a:t>PgUp</a:t>
            </a:r>
            <a:r>
              <a:rPr lang="en-US" sz="2000" dirty="0"/>
              <a:t> and </a:t>
            </a:r>
            <a:r>
              <a:rPr lang="en-US" sz="2000" u="sng" dirty="0" err="1"/>
              <a:t>PgDn</a:t>
            </a:r>
            <a:r>
              <a:rPr lang="en-US" sz="2000" dirty="0"/>
              <a:t> to scroll through graphical results of the test calculations</a:t>
            </a:r>
          </a:p>
          <a:p>
            <a:r>
              <a:rPr lang="en-US" sz="2000" dirty="0"/>
              <a:t>There should be no error messages on the R Console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1006266">
            <a:off x="-95171" y="205946"/>
            <a:ext cx="2972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0000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47246"/>
            <a:ext cx="57903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don’t need to test the installation. </a:t>
            </a:r>
            <a:r>
              <a:rPr lang="en-US" sz="1600" b="1" cap="none" spc="0" dirty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Just skip to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613862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/>
              <a:t> probability bounds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= normal(5,1)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 = uniform(2, interval(3,4))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 +  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99" y="1600200"/>
            <a:ext cx="1898301" cy="1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99" y="3375374"/>
            <a:ext cx="1898301" cy="1890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899" y="5150549"/>
            <a:ext cx="1898301" cy="18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convolutions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452" y="1143000"/>
            <a:ext cx="2218448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52" y="2990850"/>
            <a:ext cx="2218448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52" y="4838700"/>
            <a:ext cx="2218448" cy="220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58852" y="1371599"/>
            <a:ext cx="457200" cy="5537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* 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%*% 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= a +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weibull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(8,1) * beta(2,3) / b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mean(c)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B22C3-AE10-4CE9-862F-F604A0B4F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/>
          <a:stretch/>
        </p:blipFill>
        <p:spPr>
          <a:xfrm>
            <a:off x="0" y="762000"/>
            <a:ext cx="9144000" cy="5581316"/>
          </a:xfrm>
          <a:prstGeom prst="rect">
            <a:avLst/>
          </a:prstGeom>
        </p:spPr>
      </p:pic>
      <p:sp>
        <p:nvSpPr>
          <p:cNvPr id="6150" name="AutoShape 6"/>
          <p:cNvSpPr>
            <a:spLocks noChangeArrowheads="1"/>
          </p:cNvSpPr>
          <p:nvPr/>
        </p:nvSpPr>
        <p:spPr bwMode="auto">
          <a:xfrm flipH="1">
            <a:off x="2133600" y="2057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00DD885-1AFB-46DA-AAE8-C12C8EFA0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543" y="1905000"/>
            <a:ext cx="29718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or download the Mac version</a:t>
            </a:r>
          </a:p>
        </p:txBody>
      </p:sp>
    </p:spTree>
    <p:extLst>
      <p:ext uri="{BB962C8B-B14F-4D97-AF65-F5344CB8AC3E}">
        <p14:creationId xmlns:p14="http://schemas.microsoft.com/office/powerpoint/2010/main" val="28314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Probability bounds analysis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831" y="1752600"/>
            <a:ext cx="83820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Output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&lt;enter variable name&gt;</a:t>
            </a:r>
            <a:r>
              <a:rPr lang="en-US" dirty="0"/>
              <a:t>, plot, lines, show, summary</a:t>
            </a:r>
          </a:p>
          <a:p>
            <a:r>
              <a:rPr lang="en-US" dirty="0">
                <a:solidFill>
                  <a:srgbClr val="006600"/>
                </a:solidFill>
              </a:rPr>
              <a:t>Characterize</a:t>
            </a:r>
          </a:p>
          <a:p>
            <a:pPr lvl="1"/>
            <a:r>
              <a:rPr lang="en-US" dirty="0"/>
              <a:t>mean, </a:t>
            </a:r>
            <a:r>
              <a:rPr lang="en-US" dirty="0" err="1"/>
              <a:t>sd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, median, quantile, </a:t>
            </a:r>
            <a:r>
              <a:rPr lang="en-US" dirty="0" err="1"/>
              <a:t>fivenum</a:t>
            </a:r>
            <a:r>
              <a:rPr lang="en-US" dirty="0"/>
              <a:t>, left, right, </a:t>
            </a:r>
            <a:r>
              <a:rPr lang="en-US" dirty="0" err="1"/>
              <a:t>prob</a:t>
            </a:r>
            <a:r>
              <a:rPr lang="en-US" dirty="0"/>
              <a:t>, cut, percentile, </a:t>
            </a:r>
            <a:r>
              <a:rPr lang="en-US" dirty="0" err="1"/>
              <a:t>iqr</a:t>
            </a:r>
            <a:r>
              <a:rPr lang="en-US" dirty="0"/>
              <a:t>, random, range</a:t>
            </a:r>
          </a:p>
          <a:p>
            <a:r>
              <a:rPr lang="en-US" dirty="0">
                <a:solidFill>
                  <a:srgbClr val="006600"/>
                </a:solidFill>
              </a:rPr>
              <a:t>Compute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, log, </a:t>
            </a:r>
            <a:r>
              <a:rPr lang="en-US" dirty="0" err="1"/>
              <a:t>sqrt</a:t>
            </a:r>
            <a:r>
              <a:rPr lang="en-US" dirty="0"/>
              <a:t>, abs, round, </a:t>
            </a:r>
            <a:r>
              <a:rPr lang="en-US" dirty="0" err="1"/>
              <a:t>trunc</a:t>
            </a:r>
            <a:r>
              <a:rPr lang="en-US" dirty="0"/>
              <a:t>, ceiling, floor, sign, sin, cos, tan, </a:t>
            </a:r>
            <a:r>
              <a:rPr lang="en-US" dirty="0" err="1"/>
              <a:t>asin</a:t>
            </a:r>
            <a:r>
              <a:rPr lang="en-US" dirty="0"/>
              <a:t>, </a:t>
            </a:r>
            <a:r>
              <a:rPr lang="en-US" dirty="0" err="1"/>
              <a:t>acos</a:t>
            </a:r>
            <a:r>
              <a:rPr lang="en-US" dirty="0"/>
              <a:t>, </a:t>
            </a:r>
            <a:r>
              <a:rPr lang="en-US" dirty="0" err="1"/>
              <a:t>atan</a:t>
            </a:r>
            <a:r>
              <a:rPr lang="en-US" dirty="0"/>
              <a:t>, atan2, reciprocate, negate, +, -, *, /, </a:t>
            </a:r>
            <a:r>
              <a:rPr lang="en-US" dirty="0" err="1"/>
              <a:t>pmin</a:t>
            </a:r>
            <a:r>
              <a:rPr lang="en-US" dirty="0"/>
              <a:t>, </a:t>
            </a:r>
            <a:r>
              <a:rPr lang="en-US" dirty="0" err="1"/>
              <a:t>pmax</a:t>
            </a:r>
            <a:r>
              <a:rPr lang="en-US" dirty="0"/>
              <a:t>, ^, and, or, not, mixture, </a:t>
            </a:r>
            <a:r>
              <a:rPr lang="en-US" dirty="0" err="1"/>
              <a:t>smin</a:t>
            </a:r>
            <a:r>
              <a:rPr lang="en-US" dirty="0"/>
              <a:t>, </a:t>
            </a:r>
            <a:r>
              <a:rPr lang="en-US" dirty="0" err="1"/>
              <a:t>smax</a:t>
            </a:r>
            <a:r>
              <a:rPr lang="en-US" dirty="0"/>
              <a:t>, complement</a:t>
            </a:r>
          </a:p>
        </p:txBody>
      </p:sp>
    </p:spTree>
    <p:extLst>
      <p:ext uri="{BB962C8B-B14F-4D97-AF65-F5344CB8AC3E}">
        <p14:creationId xmlns:p14="http://schemas.microsoft.com/office/powerpoint/2010/main" val="1598389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Probability bounds analysis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Construct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&lt;named distribution&gt;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quantiles</a:t>
            </a:r>
          </a:p>
          <a:p>
            <a:pPr lvl="1"/>
            <a:r>
              <a:rPr lang="en-US" dirty="0" err="1"/>
              <a:t>pointlist</a:t>
            </a:r>
            <a:endParaRPr lang="en-US" dirty="0"/>
          </a:p>
          <a:p>
            <a:pPr lvl="1"/>
            <a:r>
              <a:rPr lang="en-US" dirty="0"/>
              <a:t>MM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dirty="0"/>
          </a:p>
          <a:p>
            <a:pPr lvl="1"/>
            <a:r>
              <a:rPr lang="en-US" dirty="0"/>
              <a:t>ME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sz="2000" dirty="0"/>
          </a:p>
          <a:p>
            <a:pPr lvl="1"/>
            <a:r>
              <a:rPr lang="en-US" dirty="0"/>
              <a:t>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pPr lvl="1"/>
            <a:r>
              <a:rPr lang="en-US" dirty="0"/>
              <a:t>CB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pPr lvl="1"/>
            <a:r>
              <a:rPr lang="en-US" dirty="0"/>
              <a:t>NV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52800" y="2514600"/>
            <a:ext cx="59436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/>
              <a:t>Supported named distributions</a:t>
            </a:r>
          </a:p>
          <a:p>
            <a:pPr marL="0" indent="0">
              <a:buFontTx/>
              <a:buNone/>
            </a:pPr>
            <a:r>
              <a:rPr lang="en-US" sz="2000" kern="0" dirty="0" err="1"/>
              <a:t>bernoulli</a:t>
            </a:r>
            <a:r>
              <a:rPr lang="en-US" sz="2000" kern="0" dirty="0"/>
              <a:t>, beta (B), binomial (Bin), </a:t>
            </a:r>
            <a:r>
              <a:rPr lang="en-US" sz="2000" kern="0" dirty="0" err="1"/>
              <a:t>cauchy</a:t>
            </a:r>
            <a:r>
              <a:rPr lang="en-US" sz="2000" kern="0" dirty="0"/>
              <a:t>, chi, </a:t>
            </a:r>
            <a:r>
              <a:rPr lang="en-US" sz="2000" kern="0" dirty="0" err="1"/>
              <a:t>chisquared</a:t>
            </a:r>
            <a:r>
              <a:rPr lang="en-US" sz="2000" kern="0" dirty="0"/>
              <a:t>, delta, </a:t>
            </a:r>
            <a:r>
              <a:rPr lang="en-US" sz="2000" kern="0" dirty="0" err="1"/>
              <a:t>dirac</a:t>
            </a:r>
            <a:r>
              <a:rPr lang="en-US" sz="2000" kern="0" dirty="0"/>
              <a:t>, </a:t>
            </a:r>
            <a:r>
              <a:rPr lang="en-US" sz="2000" kern="0" dirty="0" err="1"/>
              <a:t>discreteuniform</a:t>
            </a:r>
            <a:r>
              <a:rPr lang="en-US" sz="2000" kern="0" dirty="0"/>
              <a:t>, exponential, </a:t>
            </a:r>
            <a:r>
              <a:rPr lang="en-US" sz="2000" kern="0" dirty="0" err="1"/>
              <a:t>exponentialpower</a:t>
            </a:r>
            <a:r>
              <a:rPr lang="en-US" sz="2000" kern="0" dirty="0"/>
              <a:t>, </a:t>
            </a:r>
            <a:r>
              <a:rPr lang="en-US" sz="2000" kern="0" dirty="0" err="1"/>
              <a:t>extremevalue</a:t>
            </a:r>
            <a:r>
              <a:rPr lang="en-US" sz="2000" kern="0" dirty="0"/>
              <a:t>, F, f, </a:t>
            </a:r>
            <a:r>
              <a:rPr lang="en-US" sz="2000" kern="0" dirty="0" err="1"/>
              <a:t>fishersnedecor</a:t>
            </a:r>
            <a:r>
              <a:rPr lang="en-US" sz="2000" kern="0" dirty="0"/>
              <a:t>, </a:t>
            </a:r>
            <a:r>
              <a:rPr lang="en-US" sz="2000" kern="0" dirty="0" err="1"/>
              <a:t>fishertippett</a:t>
            </a:r>
            <a:r>
              <a:rPr lang="en-US" sz="2000" kern="0" dirty="0"/>
              <a:t>, </a:t>
            </a:r>
            <a:r>
              <a:rPr lang="en-US" sz="2000" kern="0" dirty="0" err="1"/>
              <a:t>fisk</a:t>
            </a:r>
            <a:r>
              <a:rPr lang="en-US" sz="2000" kern="0" dirty="0"/>
              <a:t>, </a:t>
            </a:r>
            <a:r>
              <a:rPr lang="en-US" sz="2000" kern="0" dirty="0" err="1"/>
              <a:t>frechet</a:t>
            </a:r>
            <a:r>
              <a:rPr lang="en-US" sz="2000" kern="0" dirty="0"/>
              <a:t>, gamma, </a:t>
            </a:r>
            <a:r>
              <a:rPr lang="en-US" sz="2000" kern="0" dirty="0" err="1"/>
              <a:t>gaussian</a:t>
            </a:r>
            <a:r>
              <a:rPr lang="en-US" sz="2000" kern="0" dirty="0"/>
              <a:t>, geometric, </a:t>
            </a:r>
            <a:r>
              <a:rPr lang="en-US" sz="2000" kern="0" dirty="0" err="1"/>
              <a:t>generalizedextremevalue</a:t>
            </a:r>
            <a:r>
              <a:rPr lang="en-US" sz="2000" kern="0" dirty="0"/>
              <a:t> (GEV), </a:t>
            </a:r>
            <a:r>
              <a:rPr lang="en-US" sz="2000" kern="0" dirty="0" err="1"/>
              <a:t>generalizedpareto</a:t>
            </a:r>
            <a:r>
              <a:rPr lang="en-US" sz="2000" kern="0" dirty="0"/>
              <a:t>, </a:t>
            </a:r>
            <a:r>
              <a:rPr lang="en-US" sz="2000" kern="0" dirty="0" err="1"/>
              <a:t>gumbel</a:t>
            </a:r>
            <a:r>
              <a:rPr lang="en-US" sz="2000" kern="0" dirty="0"/>
              <a:t>, histogram, </a:t>
            </a:r>
            <a:r>
              <a:rPr lang="en-US" sz="2000" kern="0" dirty="0" err="1"/>
              <a:t>inversegamma</a:t>
            </a:r>
            <a:r>
              <a:rPr lang="en-US" sz="2000" kern="0" dirty="0"/>
              <a:t>, </a:t>
            </a:r>
            <a:r>
              <a:rPr lang="en-US" sz="2000" kern="0" dirty="0" err="1"/>
              <a:t>laplace</a:t>
            </a:r>
            <a:r>
              <a:rPr lang="en-US" sz="2000" kern="0" dirty="0"/>
              <a:t>, logistic, </a:t>
            </a:r>
            <a:r>
              <a:rPr lang="en-US" sz="2000" kern="0" dirty="0" err="1"/>
              <a:t>loglogistic</a:t>
            </a:r>
            <a:r>
              <a:rPr lang="en-US" sz="2000" kern="0" dirty="0"/>
              <a:t>, lognormal (L), </a:t>
            </a:r>
            <a:r>
              <a:rPr lang="en-US" sz="2000" kern="0" dirty="0" err="1"/>
              <a:t>logtriangular</a:t>
            </a:r>
            <a:r>
              <a:rPr lang="en-US" sz="2000" kern="0" dirty="0"/>
              <a:t>, </a:t>
            </a:r>
            <a:r>
              <a:rPr lang="en-US" sz="2000" kern="0" dirty="0" err="1"/>
              <a:t>loguniform</a:t>
            </a:r>
            <a:r>
              <a:rPr lang="en-US" sz="2000" kern="0" dirty="0"/>
              <a:t>, </a:t>
            </a:r>
            <a:r>
              <a:rPr lang="en-US" sz="2000" kern="0" dirty="0" err="1"/>
              <a:t>negativebinomial</a:t>
            </a:r>
            <a:r>
              <a:rPr lang="en-US" sz="2000" kern="0" dirty="0"/>
              <a:t>, normal (N), </a:t>
            </a:r>
            <a:r>
              <a:rPr lang="en-US" sz="2000" kern="0" dirty="0" err="1"/>
              <a:t>pareto</a:t>
            </a:r>
            <a:r>
              <a:rPr lang="en-US" sz="2000" kern="0" dirty="0"/>
              <a:t>, pascal, </a:t>
            </a:r>
            <a:r>
              <a:rPr lang="en-US" sz="2000" kern="0" dirty="0" err="1"/>
              <a:t>powerfunction</a:t>
            </a:r>
            <a:r>
              <a:rPr lang="en-US" sz="2000" kern="0" dirty="0"/>
              <a:t>, </a:t>
            </a:r>
            <a:r>
              <a:rPr lang="en-US" sz="2000" kern="0" dirty="0" err="1"/>
              <a:t>poisson</a:t>
            </a:r>
            <a:r>
              <a:rPr lang="en-US" sz="2000" kern="0" dirty="0"/>
              <a:t>, quantiles, </a:t>
            </a:r>
            <a:r>
              <a:rPr lang="en-US" sz="2000" kern="0" dirty="0" err="1"/>
              <a:t>rayleigh</a:t>
            </a:r>
            <a:r>
              <a:rPr lang="en-US" sz="2000" kern="0" dirty="0"/>
              <a:t>, reciprocal, </a:t>
            </a:r>
            <a:r>
              <a:rPr lang="en-US" sz="2000" kern="0" dirty="0" err="1"/>
              <a:t>shiftedloglogistic</a:t>
            </a:r>
            <a:r>
              <a:rPr lang="en-US" sz="2000" kern="0" dirty="0"/>
              <a:t>, </a:t>
            </a:r>
            <a:r>
              <a:rPr lang="en-US" sz="2000" kern="0" dirty="0" err="1"/>
              <a:t>skewnormal</a:t>
            </a:r>
            <a:r>
              <a:rPr lang="en-US" sz="2000" kern="0" dirty="0"/>
              <a:t> (SN), student, trapezoidal, triangular (T), uniform (U), </a:t>
            </a:r>
            <a:r>
              <a:rPr lang="en-US" sz="2000" kern="0" dirty="0" err="1"/>
              <a:t>weibull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9985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libraries </a:t>
            </a:r>
            <a:r>
              <a:rPr lang="en-US" i="1" dirty="0"/>
              <a:t>don’t</a:t>
            </a:r>
            <a:r>
              <a:rPr lang="en-US" dirty="0"/>
              <a:t> work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loading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/>
              <a:t>, the functions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 will no longer work as they did before</a:t>
            </a:r>
          </a:p>
          <a:p>
            <a:pPr lvl="6"/>
            <a:endParaRPr lang="en-US" dirty="0"/>
          </a:p>
          <a:p>
            <a:r>
              <a:rPr lang="en-US" dirty="0"/>
              <a:t>After loading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, the functions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/>
              <a:t> will no longer work as they did before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35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Cheat sheet for R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0" y="1543050"/>
            <a:ext cx="25146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normal, etc.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histogram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quantiles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0000CC"/>
                </a:solidFill>
              </a:rPr>
              <a:t>pointlist</a:t>
            </a:r>
            <a:endParaRPr lang="en-US" sz="2000" dirty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MM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dirty="0"/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ME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dirty="0"/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ML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CB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CC"/>
                </a:solidFill>
              </a:rPr>
              <a:t>NV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4057650"/>
            <a:ext cx="7105650" cy="1733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>
                <a:solidFill>
                  <a:srgbClr val="CC0099"/>
                </a:solidFill>
              </a:rPr>
              <a:t>Supported named distributions</a:t>
            </a:r>
          </a:p>
          <a:p>
            <a:pPr marL="0" indent="0">
              <a:buFontTx/>
              <a:buNone/>
            </a:pPr>
            <a:r>
              <a:rPr lang="en-US" sz="1400" kern="0" dirty="0" err="1">
                <a:solidFill>
                  <a:srgbClr val="CC0099"/>
                </a:solidFill>
              </a:rPr>
              <a:t>bernoulli</a:t>
            </a:r>
            <a:r>
              <a:rPr lang="en-US" sz="1400" kern="0" dirty="0">
                <a:solidFill>
                  <a:srgbClr val="CC0099"/>
                </a:solidFill>
              </a:rPr>
              <a:t>, beta, binomial, </a:t>
            </a:r>
            <a:r>
              <a:rPr lang="en-US" sz="1400" kern="0" dirty="0" err="1">
                <a:solidFill>
                  <a:srgbClr val="CC0099"/>
                </a:solidFill>
              </a:rPr>
              <a:t>cauchy</a:t>
            </a:r>
            <a:r>
              <a:rPr lang="en-US" sz="1400" kern="0" dirty="0">
                <a:solidFill>
                  <a:srgbClr val="CC0099"/>
                </a:solidFill>
              </a:rPr>
              <a:t>, chi, </a:t>
            </a:r>
            <a:r>
              <a:rPr lang="en-US" sz="1400" kern="0" dirty="0" err="1">
                <a:solidFill>
                  <a:srgbClr val="CC0099"/>
                </a:solidFill>
              </a:rPr>
              <a:t>chisquared</a:t>
            </a:r>
            <a:r>
              <a:rPr lang="en-US" sz="1400" kern="0" dirty="0">
                <a:solidFill>
                  <a:srgbClr val="CC0099"/>
                </a:solidFill>
              </a:rPr>
              <a:t>, delta, </a:t>
            </a:r>
            <a:r>
              <a:rPr lang="en-US" sz="1400" kern="0" dirty="0" err="1">
                <a:solidFill>
                  <a:srgbClr val="CC0099"/>
                </a:solidFill>
              </a:rPr>
              <a:t>dirac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discreteuniform</a:t>
            </a:r>
            <a:r>
              <a:rPr lang="en-US" sz="1400" kern="0" dirty="0">
                <a:solidFill>
                  <a:srgbClr val="CC0099"/>
                </a:solidFill>
              </a:rPr>
              <a:t>, exponential, </a:t>
            </a:r>
            <a:r>
              <a:rPr lang="en-US" sz="1400" kern="0" dirty="0" err="1">
                <a:solidFill>
                  <a:srgbClr val="CC0099"/>
                </a:solidFill>
              </a:rPr>
              <a:t>exponentialpower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extremevalue</a:t>
            </a:r>
            <a:r>
              <a:rPr lang="en-US" sz="1400" kern="0" dirty="0">
                <a:solidFill>
                  <a:srgbClr val="CC0099"/>
                </a:solidFill>
              </a:rPr>
              <a:t>, f, </a:t>
            </a:r>
            <a:r>
              <a:rPr lang="en-US" sz="1400" kern="0" dirty="0" err="1">
                <a:solidFill>
                  <a:srgbClr val="CC0099"/>
                </a:solidFill>
              </a:rPr>
              <a:t>fishersnedecor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fishertippett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fisk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frechet</a:t>
            </a:r>
            <a:r>
              <a:rPr lang="en-US" sz="1400" kern="0" dirty="0">
                <a:solidFill>
                  <a:srgbClr val="CC0099"/>
                </a:solidFill>
              </a:rPr>
              <a:t>, gamma, </a:t>
            </a:r>
            <a:r>
              <a:rPr lang="en-US" sz="1400" kern="0" dirty="0" err="1">
                <a:solidFill>
                  <a:srgbClr val="CC0099"/>
                </a:solidFill>
              </a:rPr>
              <a:t>gaussian</a:t>
            </a:r>
            <a:r>
              <a:rPr lang="en-US" sz="1400" kern="0" dirty="0">
                <a:solidFill>
                  <a:srgbClr val="CC0099"/>
                </a:solidFill>
              </a:rPr>
              <a:t>, geometric, </a:t>
            </a:r>
            <a:r>
              <a:rPr lang="en-US" sz="1400" kern="0" dirty="0" err="1">
                <a:solidFill>
                  <a:srgbClr val="CC0099"/>
                </a:solidFill>
              </a:rPr>
              <a:t>generalizedextremevalue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generalizedpareto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gumbel</a:t>
            </a:r>
            <a:r>
              <a:rPr lang="en-US" sz="1400" kern="0" dirty="0">
                <a:solidFill>
                  <a:srgbClr val="CC0099"/>
                </a:solidFill>
              </a:rPr>
              <a:t>, histogram, </a:t>
            </a:r>
            <a:r>
              <a:rPr lang="en-US" sz="1400" kern="0" dirty="0" err="1">
                <a:solidFill>
                  <a:srgbClr val="CC0099"/>
                </a:solidFill>
              </a:rPr>
              <a:t>inversegamma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laplace</a:t>
            </a:r>
            <a:r>
              <a:rPr lang="en-US" sz="1400" kern="0" dirty="0">
                <a:solidFill>
                  <a:srgbClr val="CC0099"/>
                </a:solidFill>
              </a:rPr>
              <a:t>, logistic, </a:t>
            </a:r>
            <a:r>
              <a:rPr lang="en-US" sz="1400" kern="0" dirty="0" err="1">
                <a:solidFill>
                  <a:srgbClr val="CC0099"/>
                </a:solidFill>
              </a:rPr>
              <a:t>loglogistic</a:t>
            </a:r>
            <a:r>
              <a:rPr lang="en-US" sz="1400" kern="0" dirty="0">
                <a:solidFill>
                  <a:srgbClr val="CC0099"/>
                </a:solidFill>
              </a:rPr>
              <a:t>, lognormal, </a:t>
            </a:r>
            <a:r>
              <a:rPr lang="en-US" sz="1400" kern="0" dirty="0" err="1">
                <a:solidFill>
                  <a:srgbClr val="CC0099"/>
                </a:solidFill>
              </a:rPr>
              <a:t>logtriangular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loguniform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negativebinomial</a:t>
            </a:r>
            <a:r>
              <a:rPr lang="en-US" sz="1400" kern="0" dirty="0">
                <a:solidFill>
                  <a:srgbClr val="CC0099"/>
                </a:solidFill>
              </a:rPr>
              <a:t>, normal, </a:t>
            </a:r>
            <a:r>
              <a:rPr lang="en-US" sz="1400" kern="0" dirty="0" err="1">
                <a:solidFill>
                  <a:srgbClr val="CC0099"/>
                </a:solidFill>
              </a:rPr>
              <a:t>pareto</a:t>
            </a:r>
            <a:r>
              <a:rPr lang="en-US" sz="1400" kern="0" dirty="0">
                <a:solidFill>
                  <a:srgbClr val="CC0099"/>
                </a:solidFill>
              </a:rPr>
              <a:t>, pascal, </a:t>
            </a:r>
            <a:r>
              <a:rPr lang="en-US" sz="1400" kern="0" dirty="0" err="1">
                <a:solidFill>
                  <a:srgbClr val="CC0099"/>
                </a:solidFill>
              </a:rPr>
              <a:t>powerfunction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poisson</a:t>
            </a:r>
            <a:r>
              <a:rPr lang="en-US" sz="1400" kern="0" dirty="0">
                <a:solidFill>
                  <a:srgbClr val="CC0099"/>
                </a:solidFill>
              </a:rPr>
              <a:t>, quantiles, </a:t>
            </a:r>
            <a:r>
              <a:rPr lang="en-US" sz="1400" kern="0" dirty="0" err="1">
                <a:solidFill>
                  <a:srgbClr val="CC0099"/>
                </a:solidFill>
              </a:rPr>
              <a:t>rayleigh</a:t>
            </a:r>
            <a:r>
              <a:rPr lang="en-US" sz="1400" kern="0" dirty="0">
                <a:solidFill>
                  <a:srgbClr val="CC0099"/>
                </a:solidFill>
              </a:rPr>
              <a:t>, reciprocal, </a:t>
            </a:r>
            <a:r>
              <a:rPr lang="en-US" sz="1400" kern="0" dirty="0" err="1">
                <a:solidFill>
                  <a:srgbClr val="CC0099"/>
                </a:solidFill>
              </a:rPr>
              <a:t>shiftedloglogistic</a:t>
            </a:r>
            <a:r>
              <a:rPr lang="en-US" sz="1400" kern="0" dirty="0">
                <a:solidFill>
                  <a:srgbClr val="CC0099"/>
                </a:solidFill>
              </a:rPr>
              <a:t>, </a:t>
            </a:r>
            <a:r>
              <a:rPr lang="en-US" sz="1400" kern="0" dirty="0" err="1">
                <a:solidFill>
                  <a:srgbClr val="CC0099"/>
                </a:solidFill>
              </a:rPr>
              <a:t>skewnormal</a:t>
            </a:r>
            <a:r>
              <a:rPr lang="en-US" sz="1400" kern="0" dirty="0">
                <a:solidFill>
                  <a:srgbClr val="CC0099"/>
                </a:solidFill>
              </a:rPr>
              <a:t>, student, trapezoidal, triangular, uniform, Weibull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486400" y="1524000"/>
            <a:ext cx="2590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kern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normal, etc.</a:t>
            </a:r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histogram</a:t>
            </a:r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quantiles</a:t>
            </a:r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MM</a:t>
            </a:r>
            <a:r>
              <a:rPr lang="en-US" sz="1600" kern="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kern="0" dirty="0"/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ME</a:t>
            </a:r>
            <a:r>
              <a:rPr lang="en-US" sz="1600" kern="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kern="0" dirty="0"/>
          </a:p>
          <a:p>
            <a:pPr marL="457200" lvl="1" indent="0">
              <a:buNone/>
            </a:pPr>
            <a:r>
              <a:rPr lang="en-US" sz="2000" kern="0" dirty="0">
                <a:solidFill>
                  <a:srgbClr val="FF0000"/>
                </a:solidFill>
              </a:rPr>
              <a:t>ML</a:t>
            </a:r>
            <a:r>
              <a:rPr lang="en-US" sz="1600" kern="0" dirty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endParaRPr lang="en-US" sz="2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71475" y="1600200"/>
            <a:ext cx="4914900" cy="2533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CC0099"/>
                </a:solidFill>
              </a:rPr>
              <a:t>plot, lines, show, summary</a:t>
            </a:r>
          </a:p>
          <a:p>
            <a:r>
              <a:rPr lang="en-US" sz="2000" kern="0" dirty="0">
                <a:solidFill>
                  <a:srgbClr val="CC0099"/>
                </a:solidFill>
              </a:rPr>
              <a:t>mean, </a:t>
            </a:r>
            <a:r>
              <a:rPr lang="en-US" sz="2000" kern="0" dirty="0" err="1">
                <a:solidFill>
                  <a:srgbClr val="CC0099"/>
                </a:solidFill>
              </a:rPr>
              <a:t>sd</a:t>
            </a:r>
            <a:r>
              <a:rPr lang="en-US" sz="2000" kern="0" dirty="0">
                <a:solidFill>
                  <a:srgbClr val="CC0099"/>
                </a:solidFill>
              </a:rPr>
              <a:t>, </a:t>
            </a:r>
            <a:r>
              <a:rPr lang="en-US" sz="2000" kern="0" dirty="0" err="1">
                <a:solidFill>
                  <a:srgbClr val="CC0099"/>
                </a:solidFill>
              </a:rPr>
              <a:t>var</a:t>
            </a:r>
            <a:r>
              <a:rPr lang="en-US" sz="2000" kern="0" dirty="0">
                <a:solidFill>
                  <a:srgbClr val="CC0099"/>
                </a:solidFill>
              </a:rPr>
              <a:t>, median, quantile, left, right, </a:t>
            </a:r>
            <a:r>
              <a:rPr lang="en-US" sz="2000" kern="0" dirty="0" err="1">
                <a:solidFill>
                  <a:srgbClr val="CC0099"/>
                </a:solidFill>
              </a:rPr>
              <a:t>prob</a:t>
            </a:r>
            <a:r>
              <a:rPr lang="en-US" sz="2000" kern="0" dirty="0">
                <a:solidFill>
                  <a:srgbClr val="CC0099"/>
                </a:solidFill>
              </a:rPr>
              <a:t>, cut, percentile, </a:t>
            </a:r>
            <a:r>
              <a:rPr lang="en-US" sz="2000" kern="0" dirty="0" err="1">
                <a:solidFill>
                  <a:srgbClr val="CC0099"/>
                </a:solidFill>
              </a:rPr>
              <a:t>iqr</a:t>
            </a:r>
            <a:r>
              <a:rPr lang="en-US" sz="2000" kern="0" dirty="0">
                <a:solidFill>
                  <a:srgbClr val="CC0099"/>
                </a:solidFill>
              </a:rPr>
              <a:t>, random, range</a:t>
            </a:r>
          </a:p>
          <a:p>
            <a:r>
              <a:rPr lang="en-US" sz="2000" kern="0" dirty="0" err="1">
                <a:solidFill>
                  <a:srgbClr val="CC0099"/>
                </a:solidFill>
              </a:rPr>
              <a:t>exp</a:t>
            </a:r>
            <a:r>
              <a:rPr lang="en-US" sz="2000" kern="0" dirty="0">
                <a:solidFill>
                  <a:srgbClr val="CC0099"/>
                </a:solidFill>
              </a:rPr>
              <a:t>, log, </a:t>
            </a:r>
            <a:r>
              <a:rPr lang="en-US" sz="2000" kern="0" dirty="0" err="1">
                <a:solidFill>
                  <a:srgbClr val="CC0099"/>
                </a:solidFill>
              </a:rPr>
              <a:t>sqrt</a:t>
            </a:r>
            <a:r>
              <a:rPr lang="en-US" sz="2000" kern="0" dirty="0">
                <a:solidFill>
                  <a:srgbClr val="CC0099"/>
                </a:solidFill>
              </a:rPr>
              <a:t>, abs, round, </a:t>
            </a:r>
            <a:r>
              <a:rPr lang="en-US" sz="2000" kern="0" dirty="0" err="1">
                <a:solidFill>
                  <a:srgbClr val="CC0099"/>
                </a:solidFill>
              </a:rPr>
              <a:t>trunc</a:t>
            </a:r>
            <a:r>
              <a:rPr lang="en-US" sz="2000" kern="0" dirty="0">
                <a:solidFill>
                  <a:srgbClr val="CC0099"/>
                </a:solidFill>
              </a:rPr>
              <a:t>, ceiling, floor, sign, sin, cos, tan, </a:t>
            </a:r>
            <a:r>
              <a:rPr lang="en-US" sz="2000" kern="0" dirty="0" err="1">
                <a:solidFill>
                  <a:srgbClr val="CC0099"/>
                </a:solidFill>
              </a:rPr>
              <a:t>asin</a:t>
            </a:r>
            <a:r>
              <a:rPr lang="en-US" sz="2000" kern="0" dirty="0">
                <a:solidFill>
                  <a:srgbClr val="CC0099"/>
                </a:solidFill>
              </a:rPr>
              <a:t>, </a:t>
            </a:r>
            <a:r>
              <a:rPr lang="en-US" sz="2000" kern="0" dirty="0" err="1">
                <a:solidFill>
                  <a:srgbClr val="CC0099"/>
                </a:solidFill>
              </a:rPr>
              <a:t>acos</a:t>
            </a:r>
            <a:r>
              <a:rPr lang="en-US" sz="2000" kern="0" dirty="0">
                <a:solidFill>
                  <a:srgbClr val="CC0099"/>
                </a:solidFill>
              </a:rPr>
              <a:t>, </a:t>
            </a:r>
            <a:r>
              <a:rPr lang="en-US" sz="2000" kern="0" dirty="0" err="1">
                <a:solidFill>
                  <a:srgbClr val="CC0099"/>
                </a:solidFill>
              </a:rPr>
              <a:t>atan</a:t>
            </a:r>
            <a:r>
              <a:rPr lang="en-US" sz="2000" kern="0" dirty="0">
                <a:solidFill>
                  <a:srgbClr val="CC0099"/>
                </a:solidFill>
              </a:rPr>
              <a:t>, atan2, reciprocate, negate, +, -, *, /, </a:t>
            </a:r>
            <a:r>
              <a:rPr lang="en-US" sz="2000" kern="0" dirty="0" err="1">
                <a:solidFill>
                  <a:srgbClr val="CC0099"/>
                </a:solidFill>
              </a:rPr>
              <a:t>pmin</a:t>
            </a:r>
            <a:r>
              <a:rPr lang="en-US" sz="2000" kern="0" dirty="0">
                <a:solidFill>
                  <a:srgbClr val="CC0099"/>
                </a:solidFill>
              </a:rPr>
              <a:t>, </a:t>
            </a:r>
            <a:r>
              <a:rPr lang="en-US" sz="2000" kern="0" dirty="0" err="1">
                <a:solidFill>
                  <a:srgbClr val="CC0099"/>
                </a:solidFill>
              </a:rPr>
              <a:t>pmax</a:t>
            </a:r>
            <a:r>
              <a:rPr lang="en-US" sz="2000" kern="0" dirty="0">
                <a:solidFill>
                  <a:srgbClr val="CC0099"/>
                </a:solidFill>
              </a:rPr>
              <a:t>, ^, and, or, not, mixture, </a:t>
            </a:r>
            <a:r>
              <a:rPr lang="en-US" sz="2000" kern="0" dirty="0" err="1">
                <a:solidFill>
                  <a:srgbClr val="CC0099"/>
                </a:solidFill>
              </a:rPr>
              <a:t>smin</a:t>
            </a:r>
            <a:r>
              <a:rPr lang="en-US" sz="2000" kern="0" dirty="0">
                <a:solidFill>
                  <a:srgbClr val="CC0099"/>
                </a:solidFill>
              </a:rPr>
              <a:t>, </a:t>
            </a:r>
            <a:r>
              <a:rPr lang="en-US" sz="2000" kern="0" dirty="0" err="1">
                <a:solidFill>
                  <a:srgbClr val="CC0099"/>
                </a:solidFill>
              </a:rPr>
              <a:t>smax</a:t>
            </a:r>
            <a:endParaRPr lang="en-US" sz="2000" kern="0" dirty="0">
              <a:solidFill>
                <a:srgbClr val="CC009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5810250"/>
            <a:ext cx="8782050" cy="93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r>
              <a:rPr lang="en-US" sz="2000" b="1" kern="0" dirty="0">
                <a:solidFill>
                  <a:srgbClr val="0000CC"/>
                </a:solidFill>
              </a:rPr>
              <a:t>Nonparametric p-boxes</a:t>
            </a:r>
          </a:p>
          <a:p>
            <a:pPr marL="0" indent="0">
              <a:lnSpc>
                <a:spcPts val="1200"/>
              </a:lnSpc>
              <a:buFontTx/>
              <a:buNone/>
            </a:pPr>
            <a:r>
              <a:rPr lang="en-US" sz="1400" kern="0" dirty="0" err="1">
                <a:solidFill>
                  <a:srgbClr val="0000CC"/>
                </a:solidFill>
              </a:rPr>
              <a:t>maxmean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meanvar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minmaxmedian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minmaxmedianismode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minmaxpercentile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minmaxmeanismedian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minmaxmeanismode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mmms</a:t>
            </a:r>
            <a:r>
              <a:rPr lang="en-US" sz="1400" kern="0" dirty="0">
                <a:solidFill>
                  <a:srgbClr val="0000CC"/>
                </a:solidFill>
              </a:rPr>
              <a:t>, mmmv, </a:t>
            </a:r>
            <a:r>
              <a:rPr lang="en-US" sz="1400" kern="0" dirty="0" err="1">
                <a:solidFill>
                  <a:srgbClr val="0000CC"/>
                </a:solidFill>
              </a:rPr>
              <a:t>posmeanstd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symmeanstd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uniminmax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unimmmv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unimmms</a:t>
            </a:r>
            <a:endParaRPr lang="en-US" sz="1400" kern="0" dirty="0">
              <a:solidFill>
                <a:srgbClr val="0000CC"/>
              </a:solidFill>
            </a:endParaRPr>
          </a:p>
          <a:p>
            <a:pPr marL="0" indent="0">
              <a:buFontTx/>
              <a:buNone/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42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en-US" dirty="0"/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en-US" dirty="0"/>
              <a:t> differ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4191000" cy="4114800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= c(1,2,3,3,3,4,4,5,6,8,9) 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 = length(d) - 1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 = 0:k/k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 = quantiles(sort(d),p)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 = histogram(d)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q; blue(h)</a:t>
            </a: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ml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MLlaplace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MMlaplace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edf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(d, new=TRUE)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red(ml)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blue(mm)</a:t>
            </a: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495800" cy="4114800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sz="2400" b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sz="24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= c(1,2,3,3,3,4,4,5,6,8,9) 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 = length(d) - 1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 = 0:k/k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= quantiles(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pointlist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a; red(b)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 = histogram(d)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 = histogram(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d,conf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=0)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black(e, new=TRUE)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green(f)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6C0B6-4BCB-4E4D-9B8C-9BD19588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92750"/>
            <a:ext cx="4285536" cy="4270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EFC16-4E91-43BC-8377-38BCA17D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352800"/>
            <a:ext cx="2725431" cy="2716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BAE1D9-2771-40FE-A3A7-5AC0B6F9C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128" y="5181600"/>
            <a:ext cx="2798773" cy="27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59306-BE3B-4713-BB95-71EC836A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684"/>
            <a:ext cx="9144000" cy="5828632"/>
          </a:xfrm>
          <a:prstGeom prst="rect">
            <a:avLst/>
          </a:prstGeom>
        </p:spPr>
      </p:pic>
      <p:sp>
        <p:nvSpPr>
          <p:cNvPr id="7175" name="AutoShape 7"/>
          <p:cNvSpPr>
            <a:spLocks noChangeArrowheads="1"/>
          </p:cNvSpPr>
          <p:nvPr/>
        </p:nvSpPr>
        <p:spPr bwMode="auto">
          <a:xfrm flipH="1">
            <a:off x="1219200" y="1447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33606-C98D-4CD9-9298-DF2593C77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/>
          <a:stretch/>
        </p:blipFill>
        <p:spPr>
          <a:xfrm>
            <a:off x="0" y="762000"/>
            <a:ext cx="9144000" cy="5581316"/>
          </a:xfrm>
          <a:prstGeom prst="rect">
            <a:avLst/>
          </a:prstGeom>
        </p:spPr>
      </p:pic>
      <p:sp>
        <p:nvSpPr>
          <p:cNvPr id="8197" name="AutoShape 5"/>
          <p:cNvSpPr>
            <a:spLocks noChangeArrowheads="1"/>
          </p:cNvSpPr>
          <p:nvPr/>
        </p:nvSpPr>
        <p:spPr bwMode="auto">
          <a:xfrm flipH="1">
            <a:off x="1295400" y="1295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1CC58-F812-4393-A804-B943A192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762000"/>
            <a:ext cx="8267700" cy="3657600"/>
          </a:xfrm>
          <a:prstGeom prst="rect">
            <a:avLst/>
          </a:prstGeom>
        </p:spPr>
      </p:pic>
      <p:sp>
        <p:nvSpPr>
          <p:cNvPr id="9221" name="AutoShape 5"/>
          <p:cNvSpPr>
            <a:spLocks noChangeArrowheads="1"/>
          </p:cNvSpPr>
          <p:nvPr/>
        </p:nvSpPr>
        <p:spPr bwMode="auto">
          <a:xfrm flipH="1">
            <a:off x="4503074" y="3733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666875"/>
            <a:ext cx="5105400" cy="3524250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447800"/>
            <a:ext cx="38481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AutoShape 5"/>
          <p:cNvSpPr>
            <a:spLocks noChangeArrowheads="1"/>
          </p:cNvSpPr>
          <p:nvPr/>
        </p:nvSpPr>
        <p:spPr bwMode="auto">
          <a:xfrm flipH="1">
            <a:off x="4099560" y="355092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2230</Words>
  <Application>Microsoft Office PowerPoint</Application>
  <PresentationFormat>On-screen Show (4:3)</PresentationFormat>
  <Paragraphs>250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 Narrow</vt:lpstr>
      <vt:lpstr>Courier New</vt:lpstr>
      <vt:lpstr>Papyrus</vt:lpstr>
      <vt:lpstr>Symbol</vt:lpstr>
      <vt:lpstr>Times New Roman</vt:lpstr>
      <vt:lpstr>Default Design</vt:lpstr>
      <vt:lpstr> Installing and getting started with R</vt:lpstr>
      <vt:lpstr>Downloading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Choose several installation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libraries we’ll need</vt:lpstr>
      <vt:lpstr>Leaving R</vt:lpstr>
      <vt:lpstr>Installing sra.r</vt:lpstr>
      <vt:lpstr>Install the sra.r Monte Carlo library</vt:lpstr>
      <vt:lpstr>Testing the sra.r installation</vt:lpstr>
      <vt:lpstr>sra.r Monte Carlo library</vt:lpstr>
      <vt:lpstr>Generalized convolutions</vt:lpstr>
      <vt:lpstr>Functionality in sra.r</vt:lpstr>
      <vt:lpstr>Monte Carlo in sra.r</vt:lpstr>
      <vt:lpstr>Monte Carlo in sra.r</vt:lpstr>
      <vt:lpstr>Installing pba.r</vt:lpstr>
      <vt:lpstr>Install the pba.r probability box library</vt:lpstr>
      <vt:lpstr>Die-hard RStudio users</vt:lpstr>
      <vt:lpstr>Testing the pba.r installation</vt:lpstr>
      <vt:lpstr>pba.r probability bounds library</vt:lpstr>
      <vt:lpstr>Generalized convolutions</vt:lpstr>
      <vt:lpstr>Probability bounds analysis in pba.r</vt:lpstr>
      <vt:lpstr>Probability bounds analysis in pba.r</vt:lpstr>
      <vt:lpstr>The libraries don’t work together</vt:lpstr>
      <vt:lpstr>Cheat sheet for R libraries</vt:lpstr>
      <vt:lpstr>Functions histogram, quantiles differ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 Mercardante</dc:creator>
  <cp:lastModifiedBy>Ferson, Scott</cp:lastModifiedBy>
  <cp:revision>841</cp:revision>
  <dcterms:created xsi:type="dcterms:W3CDTF">2003-04-09T22:03:22Z</dcterms:created>
  <dcterms:modified xsi:type="dcterms:W3CDTF">2021-12-05T10:27:20Z</dcterms:modified>
</cp:coreProperties>
</file>